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366" r:id="rId3"/>
    <p:sldId id="367" r:id="rId4"/>
    <p:sldId id="355" r:id="rId5"/>
    <p:sldId id="354" r:id="rId6"/>
    <p:sldId id="331" r:id="rId7"/>
    <p:sldId id="358" r:id="rId8"/>
    <p:sldId id="357" r:id="rId9"/>
    <p:sldId id="332" r:id="rId10"/>
    <p:sldId id="341" r:id="rId11"/>
    <p:sldId id="342" r:id="rId12"/>
    <p:sldId id="345" r:id="rId13"/>
    <p:sldId id="346" r:id="rId14"/>
    <p:sldId id="344" r:id="rId15"/>
    <p:sldId id="352" r:id="rId16"/>
    <p:sldId id="353" r:id="rId17"/>
    <p:sldId id="356" r:id="rId18"/>
    <p:sldId id="349" r:id="rId19"/>
    <p:sldId id="348" r:id="rId20"/>
    <p:sldId id="343" r:id="rId21"/>
    <p:sldId id="347" r:id="rId22"/>
    <p:sldId id="350" r:id="rId23"/>
    <p:sldId id="351" r:id="rId24"/>
    <p:sldId id="359" r:id="rId25"/>
    <p:sldId id="360" r:id="rId26"/>
    <p:sldId id="361" r:id="rId27"/>
    <p:sldId id="362" r:id="rId28"/>
    <p:sldId id="363" r:id="rId29"/>
    <p:sldId id="368" r:id="rId30"/>
    <p:sldId id="372" r:id="rId31"/>
    <p:sldId id="369" r:id="rId32"/>
    <p:sldId id="370" r:id="rId33"/>
    <p:sldId id="371" r:id="rId34"/>
    <p:sldId id="364" r:id="rId3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2">
          <p15:clr>
            <a:srgbClr val="A4A3A4"/>
          </p15:clr>
        </p15:guide>
        <p15:guide id="2" pos="55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ADA"/>
    <a:srgbClr val="7C51A1"/>
    <a:srgbClr val="0099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69" autoAdjust="0"/>
    <p:restoredTop sz="86190" autoAdjust="0"/>
  </p:normalViewPr>
  <p:slideViewPr>
    <p:cSldViewPr>
      <p:cViewPr varScale="1">
        <p:scale>
          <a:sx n="109" d="100"/>
          <a:sy n="109" d="100"/>
        </p:scale>
        <p:origin x="1848" y="192"/>
      </p:cViewPr>
      <p:guideLst>
        <p:guide orient="horz" pos="192"/>
        <p:guide pos="5520"/>
      </p:guideLst>
    </p:cSldViewPr>
  </p:slideViewPr>
  <p:outlineViewPr>
    <p:cViewPr>
      <p:scale>
        <a:sx n="33" d="100"/>
        <a:sy n="33" d="100"/>
      </p:scale>
      <p:origin x="0" y="11976"/>
    </p:cViewPr>
  </p:outlineViewPr>
  <p:notesTextViewPr>
    <p:cViewPr>
      <p:scale>
        <a:sx n="100" d="100"/>
        <a:sy n="100" d="100"/>
      </p:scale>
      <p:origin x="0" y="0"/>
    </p:cViewPr>
  </p:notesTextViewPr>
  <p:sorterViewPr>
    <p:cViewPr>
      <p:scale>
        <a:sx n="66" d="100"/>
        <a:sy n="66" d="100"/>
      </p:scale>
      <p:origin x="0" y="15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CC2E9206-2468-4F0C-B908-169CE8B6EF2C}" type="datetimeFigureOut">
              <a:rPr lang="en-US" smtClean="0"/>
              <a:pPr/>
              <a:t>8/22/19</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00BDCAC9-656E-44D4-A4E0-697FA80202FB}" type="slidenum">
              <a:rPr lang="en-US" smtClean="0"/>
              <a:pPr/>
              <a:t>‹#›</a:t>
            </a:fld>
            <a:endParaRPr lang="en-US"/>
          </a:p>
        </p:txBody>
      </p:sp>
    </p:spTree>
    <p:extLst>
      <p:ext uri="{BB962C8B-B14F-4D97-AF65-F5344CB8AC3E}">
        <p14:creationId xmlns:p14="http://schemas.microsoft.com/office/powerpoint/2010/main" val="3645915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BDCAC9-656E-44D4-A4E0-697FA80202FB}" type="slidenum">
              <a:rPr lang="en-US" smtClean="0"/>
              <a:pPr/>
              <a:t>1</a:t>
            </a:fld>
            <a:endParaRPr lang="en-US"/>
          </a:p>
        </p:txBody>
      </p:sp>
    </p:spTree>
    <p:extLst>
      <p:ext uri="{BB962C8B-B14F-4D97-AF65-F5344CB8AC3E}">
        <p14:creationId xmlns:p14="http://schemas.microsoft.com/office/powerpoint/2010/main" val="282040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MHz for 2 minutes. This is the data</a:t>
            </a:r>
            <a:r>
              <a:rPr lang="en-US" baseline="0" dirty="0"/>
              <a:t> we brought, 30 files like this (1 hour of observing). We want to observe 2000 MHz for all day every day.</a:t>
            </a:r>
          </a:p>
          <a:p>
            <a:r>
              <a:rPr lang="en-US" baseline="0" dirty="0"/>
              <a:t>1kHz frequency resolution</a:t>
            </a:r>
          </a:p>
          <a:p>
            <a:r>
              <a:rPr lang="en-US" baseline="0" dirty="0"/>
              <a:t>100ms time resolution. We would like to observe higher cadence. </a:t>
            </a:r>
          </a:p>
          <a:p>
            <a:r>
              <a:rPr lang="en-US" baseline="0" dirty="0"/>
              <a:t>Bounding box approach tries to draw a box around the frequency and time range in which one signal exists. </a:t>
            </a:r>
          </a:p>
          <a:p>
            <a:r>
              <a:rPr lang="en-US" baseline="0" dirty="0"/>
              <a:t>Point out vertical stripe: Some electrical equipment generates a short wideband burst of RF energy. This is a different class of events, but we are interested in characterizing them. </a:t>
            </a:r>
          </a:p>
          <a:p>
            <a:r>
              <a:rPr lang="en-US" baseline="0" dirty="0"/>
              <a:t> </a:t>
            </a:r>
          </a:p>
          <a:p>
            <a:endParaRPr lang="en-CA" dirty="0"/>
          </a:p>
        </p:txBody>
      </p:sp>
      <p:sp>
        <p:nvSpPr>
          <p:cNvPr id="4" name="Slide Number Placeholder 3"/>
          <p:cNvSpPr>
            <a:spLocks noGrp="1"/>
          </p:cNvSpPr>
          <p:nvPr>
            <p:ph type="sldNum" sz="quarter" idx="10"/>
          </p:nvPr>
        </p:nvSpPr>
        <p:spPr/>
        <p:txBody>
          <a:bodyPr/>
          <a:lstStyle/>
          <a:p>
            <a:fld id="{00BDCAC9-656E-44D4-A4E0-697FA80202FB}" type="slidenum">
              <a:rPr lang="en-US" smtClean="0"/>
              <a:pPr/>
              <a:t>6</a:t>
            </a:fld>
            <a:endParaRPr lang="en-US"/>
          </a:p>
        </p:txBody>
      </p:sp>
    </p:spTree>
    <p:extLst>
      <p:ext uri="{BB962C8B-B14F-4D97-AF65-F5344CB8AC3E}">
        <p14:creationId xmlns:p14="http://schemas.microsoft.com/office/powerpoint/2010/main" val="39012919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00BDCAC9-656E-44D4-A4E0-697FA80202FB}" type="slidenum">
              <a:rPr lang="en-US" smtClean="0"/>
              <a:pPr/>
              <a:t>9</a:t>
            </a:fld>
            <a:endParaRPr lang="en-US"/>
          </a:p>
        </p:txBody>
      </p:sp>
    </p:spTree>
    <p:extLst>
      <p:ext uri="{BB962C8B-B14F-4D97-AF65-F5344CB8AC3E}">
        <p14:creationId xmlns:p14="http://schemas.microsoft.com/office/powerpoint/2010/main" val="14871275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3" name="Picture 12" descr="CFHT_2009_W2-1920x1200_mod_duotone_PPT_size.jpg"/>
          <p:cNvPicPr>
            <a:picLocks noChangeAspect="1"/>
          </p:cNvPicPr>
          <p:nvPr userDrawn="1"/>
        </p:nvPicPr>
        <p:blipFill>
          <a:blip r:embed="rId2" cstate="print"/>
          <a:srcRect t="5000" b="1250"/>
          <a:stretch>
            <a:fillRect/>
          </a:stretch>
        </p:blipFill>
        <p:spPr>
          <a:xfrm>
            <a:off x="0" y="0"/>
            <a:ext cx="9144000" cy="6858075"/>
          </a:xfrm>
          <a:prstGeom prst="rect">
            <a:avLst/>
          </a:prstGeom>
        </p:spPr>
      </p:pic>
      <p:sp>
        <p:nvSpPr>
          <p:cNvPr id="2" name="Title 1"/>
          <p:cNvSpPr>
            <a:spLocks noGrp="1"/>
          </p:cNvSpPr>
          <p:nvPr>
            <p:ph type="ctrTitle" hasCustomPrompt="1"/>
          </p:nvPr>
        </p:nvSpPr>
        <p:spPr>
          <a:xfrm>
            <a:off x="457200" y="1676401"/>
            <a:ext cx="6096000" cy="2686050"/>
          </a:xfrm>
        </p:spPr>
        <p:txBody>
          <a:bodyPr anchor="b">
            <a:normAutofit/>
          </a:bodyPr>
          <a:lstStyle>
            <a:lvl1pPr algn="l">
              <a:defRPr sz="3200" b="1">
                <a:solidFill>
                  <a:schemeClr val="bg1"/>
                </a:solidFill>
                <a:latin typeface="Arial" pitchFamily="34" charset="0"/>
                <a:cs typeface="Arial" pitchFamily="34" charset="0"/>
              </a:defRPr>
            </a:lvl1pPr>
          </a:lstStyle>
          <a:p>
            <a:r>
              <a:rPr lang="en-US" dirty="0"/>
              <a:t>Click to edit Master title style</a:t>
            </a:r>
            <a:br>
              <a:rPr lang="en-US" dirty="0"/>
            </a:br>
            <a:r>
              <a:rPr lang="en-US" dirty="0"/>
              <a:t>two lines possible</a:t>
            </a:r>
          </a:p>
        </p:txBody>
      </p:sp>
      <p:sp>
        <p:nvSpPr>
          <p:cNvPr id="3" name="Subtitle 2"/>
          <p:cNvSpPr>
            <a:spLocks noGrp="1"/>
          </p:cNvSpPr>
          <p:nvPr>
            <p:ph type="subTitle" idx="1"/>
          </p:nvPr>
        </p:nvSpPr>
        <p:spPr>
          <a:xfrm>
            <a:off x="457200" y="4648200"/>
            <a:ext cx="5410200" cy="1447800"/>
          </a:xfrm>
        </p:spPr>
        <p:txBody>
          <a:bodyPr>
            <a:normAutofit/>
          </a:bodyPr>
          <a:lstStyle>
            <a:lvl1pPr marL="0" indent="0" algn="l">
              <a:buNone/>
              <a:defRPr sz="1800" b="1">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8" name="Rectangle 7"/>
          <p:cNvSpPr/>
          <p:nvPr userDrawn="1"/>
        </p:nvSpPr>
        <p:spPr bwMode="gray">
          <a:xfrm>
            <a:off x="0" y="6172200"/>
            <a:ext cx="9144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bwMode="invGray">
          <a:xfrm>
            <a:off x="0" y="0"/>
            <a:ext cx="9144000" cy="502920"/>
          </a:xfrm>
          <a:prstGeom prst="rect">
            <a:avLst/>
          </a:prstGeom>
          <a:solidFill>
            <a:srgbClr val="7C5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bwMode="gray">
          <a:xfrm>
            <a:off x="0" y="493776"/>
            <a:ext cx="91440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nrc-logotype-e.png"/>
          <p:cNvPicPr>
            <a:picLocks noChangeAspect="1"/>
          </p:cNvPicPr>
          <p:nvPr userDrawn="1"/>
        </p:nvPicPr>
        <p:blipFill>
          <a:blip r:embed="rId3" cstate="screen"/>
          <a:stretch>
            <a:fillRect/>
          </a:stretch>
        </p:blipFill>
        <p:spPr>
          <a:xfrm>
            <a:off x="7162800" y="128016"/>
            <a:ext cx="1549457" cy="243668"/>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200" y="6364224"/>
            <a:ext cx="8229617" cy="304801"/>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868362"/>
          </a:xfrm>
        </p:spPr>
        <p:txBody>
          <a:bodyPr/>
          <a:lstStyle/>
          <a:p>
            <a:r>
              <a:rPr lang="en-US" dirty="0"/>
              <a:t>Click to edit Master title style</a:t>
            </a:r>
          </a:p>
        </p:txBody>
      </p:sp>
      <p:sp>
        <p:nvSpPr>
          <p:cNvPr id="3" name="Content Placeholder 2"/>
          <p:cNvSpPr>
            <a:spLocks noGrp="1"/>
          </p:cNvSpPr>
          <p:nvPr>
            <p:ph idx="1"/>
          </p:nvPr>
        </p:nvSpPr>
        <p:spPr>
          <a:xfrm>
            <a:off x="457200" y="1600200"/>
            <a:ext cx="8305800" cy="4525963"/>
          </a:xfrm>
        </p:spPr>
        <p:txBody>
          <a:bodyPr/>
          <a:lstStyle>
            <a:lvl1pPr>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371600" y="6477001"/>
            <a:ext cx="2895600" cy="381000"/>
          </a:xfrm>
        </p:spPr>
        <p:txBody>
          <a:bodyPr/>
          <a:lstStyle/>
          <a:p>
            <a:endParaRPr lang="en-US" dirty="0"/>
          </a:p>
        </p:txBody>
      </p:sp>
      <p:sp>
        <p:nvSpPr>
          <p:cNvPr id="6" name="Slide Number Placeholder 5"/>
          <p:cNvSpPr>
            <a:spLocks noGrp="1"/>
          </p:cNvSpPr>
          <p:nvPr>
            <p:ph type="sldNum" sz="quarter" idx="12"/>
          </p:nvPr>
        </p:nvSpPr>
        <p:spPr>
          <a:xfrm>
            <a:off x="457200" y="6477000"/>
            <a:ext cx="762000" cy="381000"/>
          </a:xfrm>
        </p:spPr>
        <p:txBody>
          <a:bodyPr/>
          <a:lstStyle/>
          <a:p>
            <a:fld id="{A5580D42-4309-42CB-9101-536F0D1551A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graphic righ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288085"/>
            <a:ext cx="9144000" cy="5181600"/>
          </a:xfrm>
          <a:prstGeom prst="rect">
            <a:avLst/>
          </a:prstGeom>
        </p:spPr>
      </p:pic>
      <p:sp>
        <p:nvSpPr>
          <p:cNvPr id="8" name="Rectangle 7"/>
          <p:cNvSpPr/>
          <p:nvPr userDrawn="1"/>
        </p:nvSpPr>
        <p:spPr>
          <a:xfrm>
            <a:off x="0" y="1295400"/>
            <a:ext cx="9144000" cy="3733800"/>
          </a:xfrm>
          <a:prstGeom prst="rect">
            <a:avLst/>
          </a:prstGeom>
          <a:gradFill>
            <a:gsLst>
              <a:gs pos="0">
                <a:schemeClr val="bg1">
                  <a:alpha val="0"/>
                </a:schemeClr>
              </a:gs>
              <a:gs pos="100000">
                <a:schemeClr val="bg1"/>
              </a:gs>
            </a:gsLs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305800" cy="868362"/>
          </a:xfrm>
        </p:spPr>
        <p:txBody>
          <a:bodyPr/>
          <a:lstStyle/>
          <a:p>
            <a:r>
              <a:rPr lang="en-US" dirty="0"/>
              <a:t>Click to edit Master title style</a:t>
            </a:r>
          </a:p>
        </p:txBody>
      </p:sp>
      <p:sp>
        <p:nvSpPr>
          <p:cNvPr id="3" name="Content Placeholder 2"/>
          <p:cNvSpPr>
            <a:spLocks noGrp="1"/>
          </p:cNvSpPr>
          <p:nvPr>
            <p:ph idx="1"/>
          </p:nvPr>
        </p:nvSpPr>
        <p:spPr>
          <a:xfrm>
            <a:off x="457200" y="1600200"/>
            <a:ext cx="8305800" cy="4525963"/>
          </a:xfrm>
        </p:spPr>
        <p:txBody>
          <a:bodyPr/>
          <a:lstStyle>
            <a:lvl1pPr>
              <a:spcBef>
                <a:spcPts val="600"/>
              </a:spcBef>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1371600" y="6477001"/>
            <a:ext cx="2895600" cy="381000"/>
          </a:xfrm>
        </p:spPr>
        <p:txBody>
          <a:bodyPr/>
          <a:lstStyle/>
          <a:p>
            <a:endParaRPr lang="en-US" dirty="0"/>
          </a:p>
        </p:txBody>
      </p:sp>
      <p:sp>
        <p:nvSpPr>
          <p:cNvPr id="6" name="Slide Number Placeholder 5"/>
          <p:cNvSpPr>
            <a:spLocks noGrp="1"/>
          </p:cNvSpPr>
          <p:nvPr>
            <p:ph type="sldNum" sz="quarter" idx="12"/>
          </p:nvPr>
        </p:nvSpPr>
        <p:spPr>
          <a:xfrm>
            <a:off x="457200" y="6477000"/>
            <a:ext cx="762000" cy="381000"/>
          </a:xfrm>
        </p:spPr>
        <p:txBody>
          <a:bodyPr/>
          <a:lstStyle/>
          <a:p>
            <a:fld id="{A5580D42-4309-42CB-9101-536F0D1551A5}"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580D42-4309-42CB-9101-536F0D1551A5}"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580D42-4309-42CB-9101-536F0D1551A5}"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dark bkgrnd">
    <p:spTree>
      <p:nvGrpSpPr>
        <p:cNvPr id="1" name=""/>
        <p:cNvGrpSpPr/>
        <p:nvPr/>
      </p:nvGrpSpPr>
      <p:grpSpPr>
        <a:xfrm>
          <a:off x="0" y="0"/>
          <a:ext cx="0" cy="0"/>
          <a:chOff x="0" y="0"/>
          <a:chExt cx="0" cy="0"/>
        </a:xfrm>
      </p:grpSpPr>
      <p:pic>
        <p:nvPicPr>
          <p:cNvPr id="11" name="Picture 10" descr="CFHT_2009_W2-1920x1200_mod_duotone_PPT_size.jpg"/>
          <p:cNvPicPr>
            <a:picLocks noChangeAspect="1"/>
          </p:cNvPicPr>
          <p:nvPr userDrawn="1"/>
        </p:nvPicPr>
        <p:blipFill>
          <a:blip r:embed="rId2" cstate="print"/>
          <a:srcRect t="5000" b="5000"/>
          <a:stretch>
            <a:fillRect/>
          </a:stretch>
        </p:blipFill>
        <p:spPr>
          <a:xfrm>
            <a:off x="0" y="0"/>
            <a:ext cx="9144000" cy="6583681"/>
          </a:xfrm>
          <a:prstGeom prst="rect">
            <a:avLst/>
          </a:prstGeom>
        </p:spPr>
      </p:pic>
      <p:sp>
        <p:nvSpPr>
          <p:cNvPr id="8" name="Rectangle 7"/>
          <p:cNvSpPr/>
          <p:nvPr userDrawn="1"/>
        </p:nvSpPr>
        <p:spPr bwMode="invGray">
          <a:xfrm>
            <a:off x="0" y="6477000"/>
            <a:ext cx="9144000" cy="381000"/>
          </a:xfrm>
          <a:prstGeom prst="rect">
            <a:avLst/>
          </a:prstGeom>
          <a:solidFill>
            <a:srgbClr val="7C51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580D42-4309-42CB-9101-536F0D1551A5}" type="slidenum">
              <a:rPr lang="en-US" smtClean="0"/>
              <a:pPr/>
              <a:t>‹#›</a:t>
            </a:fld>
            <a:endParaRPr lang="en-US" dirty="0"/>
          </a:p>
        </p:txBody>
      </p:sp>
      <p:pic>
        <p:nvPicPr>
          <p:cNvPr id="9" name="Picture 8" descr="nrc-logotype-e.png"/>
          <p:cNvPicPr>
            <a:picLocks noChangeAspect="1"/>
          </p:cNvPicPr>
          <p:nvPr userDrawn="1"/>
        </p:nvPicPr>
        <p:blipFill>
          <a:blip r:embed="rId3" cstate="screen"/>
          <a:stretch>
            <a:fillRect/>
          </a:stretch>
        </p:blipFill>
        <p:spPr>
          <a:xfrm>
            <a:off x="7509640" y="6584730"/>
            <a:ext cx="1219200" cy="191732"/>
          </a:xfrm>
          <a:prstGeom prst="rect">
            <a:avLst/>
          </a:prstGeom>
        </p:spPr>
      </p:pic>
      <p:sp>
        <p:nvSpPr>
          <p:cNvPr id="10" name="Rectangle 9"/>
          <p:cNvSpPr/>
          <p:nvPr userDrawn="1"/>
        </p:nvSpPr>
        <p:spPr bwMode="gray">
          <a:xfrm>
            <a:off x="0" y="6476785"/>
            <a:ext cx="9144000" cy="274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blue bakgrnd">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gradFill>
            <a:gsLst>
              <a:gs pos="0">
                <a:srgbClr val="89DAFF"/>
              </a:gs>
              <a:gs pos="100000">
                <a:schemeClr val="bg1"/>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bwMode="invGray">
          <a:xfrm>
            <a:off x="0" y="6477000"/>
            <a:ext cx="9144000" cy="381000"/>
          </a:xfrm>
          <a:prstGeom prst="rect">
            <a:avLst/>
          </a:prstGeom>
          <a:solidFill>
            <a:srgbClr val="7C51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9" name="Picture 8" descr="nrc-logotype-e.png"/>
          <p:cNvPicPr>
            <a:picLocks noChangeAspect="1"/>
          </p:cNvPicPr>
          <p:nvPr userDrawn="1"/>
        </p:nvPicPr>
        <p:blipFill>
          <a:blip r:embed="rId2" cstate="screen"/>
          <a:stretch>
            <a:fillRect/>
          </a:stretch>
        </p:blipFill>
        <p:spPr>
          <a:xfrm>
            <a:off x="7509640" y="6584730"/>
            <a:ext cx="1219200" cy="191732"/>
          </a:xfrm>
          <a:prstGeom prst="rect">
            <a:avLst/>
          </a:prstGeom>
        </p:spPr>
      </p:pic>
      <p:sp>
        <p:nvSpPr>
          <p:cNvPr id="2" name="Title 1"/>
          <p:cNvSpPr>
            <a:spLocks noGrp="1"/>
          </p:cNvSpPr>
          <p:nvPr>
            <p:ph type="title"/>
          </p:nvPr>
        </p:nvSpPr>
        <p:spPr>
          <a:xfrm>
            <a:off x="457200" y="5334000"/>
            <a:ext cx="8305800" cy="868362"/>
          </a:xfrm>
        </p:spPr>
        <p:txBody>
          <a:bodyPr/>
          <a:lstStyle>
            <a:lvl1pPr>
              <a:defRPr>
                <a:solidFill>
                  <a:schemeClr val="tx2">
                    <a:lumMod val="75000"/>
                  </a:schemeClr>
                </a:solidFill>
              </a:defRPr>
            </a:lvl1pPr>
          </a:lstStyle>
          <a:p>
            <a:r>
              <a:rPr lang="en-US" dirty="0"/>
              <a:t>Click to edit Master title style</a:t>
            </a:r>
          </a:p>
        </p:txBody>
      </p:sp>
      <p:sp>
        <p:nvSpPr>
          <p:cNvPr id="5" name="Footer Placeholder 4"/>
          <p:cNvSpPr>
            <a:spLocks noGrp="1"/>
          </p:cNvSpPr>
          <p:nvPr>
            <p:ph type="ftr" sz="quarter" idx="11"/>
          </p:nvPr>
        </p:nvSpPr>
        <p:spPr>
          <a:xfrm>
            <a:off x="1371600" y="6477001"/>
            <a:ext cx="2895600" cy="381000"/>
          </a:xfrm>
        </p:spPr>
        <p:txBody>
          <a:bodyPr/>
          <a:lstStyle/>
          <a:p>
            <a:endParaRPr lang="en-US" dirty="0"/>
          </a:p>
        </p:txBody>
      </p:sp>
      <p:sp>
        <p:nvSpPr>
          <p:cNvPr id="6" name="Slide Number Placeholder 5"/>
          <p:cNvSpPr>
            <a:spLocks noGrp="1"/>
          </p:cNvSpPr>
          <p:nvPr>
            <p:ph type="sldNum" sz="quarter" idx="12"/>
          </p:nvPr>
        </p:nvSpPr>
        <p:spPr>
          <a:xfrm>
            <a:off x="457200" y="6477000"/>
            <a:ext cx="762000" cy="381000"/>
          </a:xfrm>
        </p:spPr>
        <p:txBody>
          <a:bodyPr/>
          <a:lstStyle/>
          <a:p>
            <a:fld id="{A5580D42-4309-42CB-9101-536F0D1551A5}" type="slidenum">
              <a:rPr lang="en-US" smtClean="0"/>
              <a:pPr/>
              <a:t>‹#›</a:t>
            </a:fld>
            <a:endParaRPr lang="en-US" dirty="0"/>
          </a:p>
        </p:txBody>
      </p:sp>
      <p:sp>
        <p:nvSpPr>
          <p:cNvPr id="10" name="Rectangle 9"/>
          <p:cNvSpPr/>
          <p:nvPr userDrawn="1"/>
        </p:nvSpPr>
        <p:spPr bwMode="gray">
          <a:xfrm>
            <a:off x="0" y="6476785"/>
            <a:ext cx="9144000" cy="274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no-header">
    <p:spTree>
      <p:nvGrpSpPr>
        <p:cNvPr id="1" name=""/>
        <p:cNvGrpSpPr/>
        <p:nvPr/>
      </p:nvGrpSpPr>
      <p:grpSpPr>
        <a:xfrm>
          <a:off x="0" y="0"/>
          <a:ext cx="0" cy="0"/>
          <a:chOff x="0" y="0"/>
          <a:chExt cx="0" cy="0"/>
        </a:xfrm>
      </p:grpSpPr>
      <p:sp>
        <p:nvSpPr>
          <p:cNvPr id="6" name="Rectangle 5"/>
          <p:cNvSpPr/>
          <p:nvPr userDrawn="1"/>
        </p:nvSpPr>
        <p:spPr bwMode="gray">
          <a:xfrm>
            <a:off x="0" y="0"/>
            <a:ext cx="9144000" cy="647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580D42-4309-42CB-9101-536F0D1551A5}" type="slidenum">
              <a:rPr lang="en-US" smtClean="0"/>
              <a:pPr/>
              <a:t>‹#›</a:t>
            </a:fld>
            <a:endParaRPr lang="en-US" dirty="0"/>
          </a:p>
        </p:txBody>
      </p:sp>
      <p:sp>
        <p:nvSpPr>
          <p:cNvPr id="7" name="Rectangle 6"/>
          <p:cNvSpPr/>
          <p:nvPr userDrawn="1"/>
        </p:nvSpPr>
        <p:spPr bwMode="gray">
          <a:xfrm>
            <a:off x="0" y="6476785"/>
            <a:ext cx="9144000" cy="274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6477000"/>
            <a:ext cx="9144000" cy="381000"/>
          </a:xfrm>
          <a:prstGeom prst="rect">
            <a:avLst/>
          </a:prstGeom>
          <a:solidFill>
            <a:srgbClr val="7C51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pic>
        <p:nvPicPr>
          <p:cNvPr id="8" name="Picture 7" descr="nrc-logotype-e.png"/>
          <p:cNvPicPr>
            <a:picLocks noChangeAspect="1"/>
          </p:cNvPicPr>
          <p:nvPr userDrawn="1"/>
        </p:nvPicPr>
        <p:blipFill>
          <a:blip r:embed="rId10" cstate="screen"/>
          <a:stretch>
            <a:fillRect/>
          </a:stretch>
        </p:blipFill>
        <p:spPr>
          <a:xfrm>
            <a:off x="7509640" y="6584730"/>
            <a:ext cx="1219200" cy="191732"/>
          </a:xfrm>
          <a:prstGeom prst="rect">
            <a:avLst/>
          </a:prstGeom>
        </p:spPr>
      </p:pic>
      <p:sp>
        <p:nvSpPr>
          <p:cNvPr id="2" name="Title Placeholder 1"/>
          <p:cNvSpPr>
            <a:spLocks noGrp="1"/>
          </p:cNvSpPr>
          <p:nvPr>
            <p:ph type="title"/>
          </p:nvPr>
        </p:nvSpPr>
        <p:spPr>
          <a:xfrm>
            <a:off x="457200" y="274638"/>
            <a:ext cx="8229600" cy="8683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1371600" y="6477001"/>
            <a:ext cx="2895600" cy="381000"/>
          </a:xfrm>
          <a:prstGeom prst="rect">
            <a:avLst/>
          </a:prstGeom>
        </p:spPr>
        <p:txBody>
          <a:bodyPr vert="horz" lIns="91440" tIns="45720" rIns="91440" bIns="45720" rtlCol="0" anchor="ctr"/>
          <a:lstStyle>
            <a:lvl1pPr algn="l">
              <a:defRPr sz="1000" b="1">
                <a:solidFill>
                  <a:schemeClr val="bg1"/>
                </a:solidFill>
                <a:latin typeface="Arial" pitchFamily="34" charset="0"/>
                <a:cs typeface="Arial" pitchFamily="34" charset="0"/>
              </a:defRPr>
            </a:lvl1pPr>
          </a:lstStyle>
          <a:p>
            <a:endParaRPr lang="en-US" dirty="0"/>
          </a:p>
        </p:txBody>
      </p:sp>
      <p:sp>
        <p:nvSpPr>
          <p:cNvPr id="6" name="Slide Number Placeholder 5"/>
          <p:cNvSpPr>
            <a:spLocks noGrp="1"/>
          </p:cNvSpPr>
          <p:nvPr>
            <p:ph type="sldNum" sz="quarter" idx="4"/>
          </p:nvPr>
        </p:nvSpPr>
        <p:spPr>
          <a:xfrm>
            <a:off x="457200" y="6477000"/>
            <a:ext cx="762000" cy="381000"/>
          </a:xfrm>
          <a:prstGeom prst="rect">
            <a:avLst/>
          </a:prstGeom>
        </p:spPr>
        <p:txBody>
          <a:bodyPr vert="horz" lIns="91440" tIns="45720" rIns="91440" bIns="45720" rtlCol="0" anchor="ctr"/>
          <a:lstStyle>
            <a:lvl1pPr algn="l">
              <a:defRPr sz="1000" b="1">
                <a:solidFill>
                  <a:schemeClr val="bg1"/>
                </a:solidFill>
                <a:latin typeface="Arial" pitchFamily="34" charset="0"/>
                <a:cs typeface="Arial" pitchFamily="34" charset="0"/>
              </a:defRPr>
            </a:lvl1pPr>
          </a:lstStyle>
          <a:p>
            <a:fld id="{A5580D42-4309-42CB-9101-536F0D1551A5}" type="slidenum">
              <a:rPr lang="en-US" smtClean="0"/>
              <a:pPr/>
              <a:t>‹#›</a:t>
            </a:fld>
            <a:endParaRPr lang="en-US" dirty="0"/>
          </a:p>
        </p:txBody>
      </p:sp>
      <p:sp>
        <p:nvSpPr>
          <p:cNvPr id="11" name="Rectangle 10"/>
          <p:cNvSpPr/>
          <p:nvPr userDrawn="1"/>
        </p:nvSpPr>
        <p:spPr bwMode="gray">
          <a:xfrm>
            <a:off x="0" y="6476785"/>
            <a:ext cx="9144000" cy="2743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CFHT_2009_W2-1920x1200_mod_duotone_PPT_size.jpg"/>
          <p:cNvPicPr>
            <a:picLocks noChangeAspect="1"/>
          </p:cNvPicPr>
          <p:nvPr userDrawn="1"/>
        </p:nvPicPr>
        <p:blipFill>
          <a:blip r:embed="rId11" cstate="print"/>
          <a:srcRect t="31875" b="50437"/>
          <a:stretch>
            <a:fillRect/>
          </a:stretch>
        </p:blipFill>
        <p:spPr>
          <a:xfrm>
            <a:off x="0" y="0"/>
            <a:ext cx="9144000" cy="129379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2" r:id="rId4"/>
    <p:sldLayoutId id="2147483653" r:id="rId5"/>
    <p:sldLayoutId id="2147483657" r:id="rId6"/>
    <p:sldLayoutId id="2147483662" r:id="rId7"/>
    <p:sldLayoutId id="2147483654" r:id="rId8"/>
  </p:sldLayoutIdLst>
  <p:hf hdr="0" ftr="0" dt="0"/>
  <p:txStyles>
    <p:titleStyle>
      <a:lvl1pPr algn="l" defTabSz="914400" rtl="0" eaLnBrk="1" latinLnBrk="0" hangingPunct="1">
        <a:spcBef>
          <a:spcPct val="0"/>
        </a:spcBef>
        <a:buNone/>
        <a:defRPr sz="2400" b="1" kern="1200">
          <a:solidFill>
            <a:schemeClr val="bg1"/>
          </a:solidFill>
          <a:latin typeface="Arial" pitchFamily="34" charset="0"/>
          <a:ea typeface="+mj-ea"/>
          <a:cs typeface="Arial" pitchFamily="34" charset="0"/>
        </a:defRPr>
      </a:lvl1pPr>
    </p:titleStyle>
    <p:bodyStyle>
      <a:lvl1pPr marL="227013" indent="-227013" algn="l" defTabSz="914400"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1pPr>
      <a:lvl2pPr marL="461963" indent="-234950" algn="l" defTabSz="914400"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2pPr>
      <a:lvl3pPr marL="687388" indent="-225425" algn="l" defTabSz="914400"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3pPr>
      <a:lvl4pPr marL="914400" indent="-227013" algn="l" defTabSz="914400"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4pPr>
      <a:lvl5pPr marL="1141413" indent="-227013" algn="l" defTabSz="914400" rtl="0" eaLnBrk="1" latinLnBrk="0" hangingPunct="1">
        <a:spcBef>
          <a:spcPct val="20000"/>
        </a:spcBef>
        <a:buFont typeface="Arial" pitchFamily="34" charset="0"/>
        <a:buChar char="•"/>
        <a:defRPr sz="21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33400" y="685800"/>
            <a:ext cx="8686800" cy="2686050"/>
          </a:xfrm>
        </p:spPr>
        <p:txBody>
          <a:bodyPr/>
          <a:lstStyle/>
          <a:p>
            <a:r>
              <a:rPr lang="en-US" dirty="0">
                <a:solidFill>
                  <a:srgbClr val="FFFF00"/>
                </a:solidFill>
              </a:rPr>
              <a:t>Towards The Unsupervised Detection of Novel RFI Sources</a:t>
            </a:r>
            <a:br>
              <a:rPr lang="en-US" dirty="0">
                <a:solidFill>
                  <a:srgbClr val="FFFF00"/>
                </a:solidFill>
              </a:rPr>
            </a:br>
            <a:br>
              <a:rPr lang="en-US" dirty="0">
                <a:solidFill>
                  <a:srgbClr val="FFFF00"/>
                </a:solidFill>
              </a:rPr>
            </a:br>
            <a:endParaRPr lang="en-US" dirty="0">
              <a:solidFill>
                <a:srgbClr val="FFFF00"/>
              </a:solidFill>
            </a:endParaRPr>
          </a:p>
        </p:txBody>
      </p:sp>
      <p:sp>
        <p:nvSpPr>
          <p:cNvPr id="6" name="TextBox 5"/>
          <p:cNvSpPr txBox="1"/>
          <p:nvPr/>
        </p:nvSpPr>
        <p:spPr>
          <a:xfrm>
            <a:off x="685800" y="2971800"/>
            <a:ext cx="5867400" cy="2862323"/>
          </a:xfrm>
          <a:prstGeom prst="rect">
            <a:avLst/>
          </a:prstGeom>
          <a:noFill/>
        </p:spPr>
        <p:txBody>
          <a:bodyPr wrap="square" rtlCol="0">
            <a:spAutoFit/>
          </a:bodyPr>
          <a:lstStyle/>
          <a:p>
            <a:r>
              <a:rPr lang="en-US" dirty="0">
                <a:solidFill>
                  <a:schemeClr val="accent6"/>
                </a:solidFill>
              </a:rPr>
              <a:t>Participants:</a:t>
            </a:r>
          </a:p>
          <a:p>
            <a:endParaRPr lang="en-US" dirty="0">
              <a:solidFill>
                <a:schemeClr val="bg2"/>
              </a:solidFill>
            </a:endParaRPr>
          </a:p>
          <a:p>
            <a:r>
              <a:rPr lang="en-US" dirty="0">
                <a:solidFill>
                  <a:schemeClr val="bg2"/>
                </a:solidFill>
              </a:rPr>
              <a:t>Sean </a:t>
            </a:r>
            <a:r>
              <a:rPr lang="en-US" dirty="0" err="1">
                <a:solidFill>
                  <a:schemeClr val="bg2"/>
                </a:solidFill>
              </a:rPr>
              <a:t>Bohun</a:t>
            </a:r>
            <a:r>
              <a:rPr lang="en-US" dirty="0">
                <a:solidFill>
                  <a:schemeClr val="bg2"/>
                </a:solidFill>
              </a:rPr>
              <a:t> (UOIT),</a:t>
            </a:r>
          </a:p>
          <a:p>
            <a:r>
              <a:rPr lang="en-US" dirty="0">
                <a:solidFill>
                  <a:schemeClr val="bg2"/>
                </a:solidFill>
              </a:rPr>
              <a:t>Nicholas Bruce (</a:t>
            </a:r>
            <a:r>
              <a:rPr lang="en-US" dirty="0" err="1">
                <a:solidFill>
                  <a:schemeClr val="bg2"/>
                </a:solidFill>
              </a:rPr>
              <a:t>UVic</a:t>
            </a:r>
            <a:r>
              <a:rPr lang="en-US" dirty="0">
                <a:solidFill>
                  <a:schemeClr val="bg2"/>
                </a:solidFill>
              </a:rPr>
              <a:t>),</a:t>
            </a:r>
          </a:p>
          <a:p>
            <a:r>
              <a:rPr lang="en-US" dirty="0">
                <a:solidFill>
                  <a:schemeClr val="bg2"/>
                </a:solidFill>
              </a:rPr>
              <a:t>Chris Budd (Bath),</a:t>
            </a:r>
          </a:p>
          <a:p>
            <a:r>
              <a:rPr lang="en-US" dirty="0">
                <a:solidFill>
                  <a:schemeClr val="bg2"/>
                </a:solidFill>
              </a:rPr>
              <a:t>Ryan Campbell (McGill),</a:t>
            </a:r>
          </a:p>
          <a:p>
            <a:r>
              <a:rPr lang="en-US" dirty="0">
                <a:solidFill>
                  <a:schemeClr val="bg2"/>
                </a:solidFill>
              </a:rPr>
              <a:t>Rory Coles (UOIT),</a:t>
            </a:r>
          </a:p>
          <a:p>
            <a:r>
              <a:rPr lang="en-US" dirty="0">
                <a:solidFill>
                  <a:schemeClr val="bg2"/>
                </a:solidFill>
              </a:rPr>
              <a:t>Dave </a:t>
            </a:r>
            <a:r>
              <a:rPr lang="en-US" dirty="0" err="1">
                <a:solidFill>
                  <a:schemeClr val="bg2"/>
                </a:solidFill>
              </a:rPr>
              <a:t>DelRizzo</a:t>
            </a:r>
            <a:r>
              <a:rPr lang="en-US" dirty="0">
                <a:solidFill>
                  <a:schemeClr val="bg2"/>
                </a:solidFill>
              </a:rPr>
              <a:t> (DRAO),</a:t>
            </a:r>
          </a:p>
          <a:p>
            <a:r>
              <a:rPr lang="en-US" dirty="0">
                <a:solidFill>
                  <a:schemeClr val="bg2"/>
                </a:solidFill>
              </a:rPr>
              <a:t>Stephen Harrison (DRAO),</a:t>
            </a:r>
          </a:p>
          <a:p>
            <a:r>
              <a:rPr lang="en-US" dirty="0">
                <a:solidFill>
                  <a:schemeClr val="bg2"/>
                </a:solidFill>
              </a:rPr>
              <a:t>Seth Siegel (McGill)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05800" cy="868362"/>
          </a:xfrm>
        </p:spPr>
        <p:txBody>
          <a:bodyPr>
            <a:normAutofit fontScale="90000"/>
          </a:bodyPr>
          <a:lstStyle/>
          <a:p>
            <a:r>
              <a:rPr lang="en-US" dirty="0"/>
              <a:t>Sample signal types</a:t>
            </a:r>
            <a:br>
              <a:rPr lang="en-US" dirty="0"/>
            </a:br>
            <a:br>
              <a:rPr lang="en-US" dirty="0"/>
            </a:br>
            <a:r>
              <a:rPr lang="en-US" sz="2700" b="0" dirty="0">
                <a:solidFill>
                  <a:srgbClr val="FFFF00"/>
                </a:solidFill>
              </a:rPr>
              <a:t>Short tone burst</a:t>
            </a:r>
          </a:p>
        </p:txBody>
      </p:sp>
      <p:sp>
        <p:nvSpPr>
          <p:cNvPr id="4" name="Slide Number Placeholder 3"/>
          <p:cNvSpPr>
            <a:spLocks noGrp="1"/>
          </p:cNvSpPr>
          <p:nvPr>
            <p:ph type="sldNum" sz="quarter" idx="12"/>
          </p:nvPr>
        </p:nvSpPr>
        <p:spPr/>
        <p:txBody>
          <a:bodyPr/>
          <a:lstStyle/>
          <a:p>
            <a:fld id="{A5580D42-4309-42CB-9101-536F0D1551A5}" type="slidenum">
              <a:rPr lang="en-US" smtClean="0"/>
              <a:pPr/>
              <a:t>10</a:t>
            </a:fld>
            <a:endParaRPr lang="en-US" dirty="0"/>
          </a:p>
        </p:txBody>
      </p:sp>
      <p:pic>
        <p:nvPicPr>
          <p:cNvPr id="7" name="Picture 6" descr="detection93-Amp-Spe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00200"/>
            <a:ext cx="9144000" cy="5272921"/>
          </a:xfrm>
          <a:prstGeom prst="rect">
            <a:avLst/>
          </a:prstGeom>
        </p:spPr>
      </p:pic>
      <p:sp>
        <p:nvSpPr>
          <p:cNvPr id="8" name="TextBox 7"/>
          <p:cNvSpPr txBox="1"/>
          <p:nvPr/>
        </p:nvSpPr>
        <p:spPr>
          <a:xfrm>
            <a:off x="5791200" y="1524000"/>
            <a:ext cx="2895600" cy="381000"/>
          </a:xfrm>
          <a:prstGeom prst="rect">
            <a:avLst/>
          </a:prstGeom>
          <a:noFill/>
        </p:spPr>
        <p:txBody>
          <a:bodyPr wrap="square" rtlCol="0">
            <a:spAutoFit/>
          </a:bodyPr>
          <a:lstStyle/>
          <a:p>
            <a:r>
              <a:rPr lang="en-US" dirty="0">
                <a:solidFill>
                  <a:srgbClr val="FF0000"/>
                </a:solidFill>
              </a:rPr>
              <a:t>           Spectrograph</a:t>
            </a:r>
          </a:p>
        </p:txBody>
      </p:sp>
      <p:sp>
        <p:nvSpPr>
          <p:cNvPr id="9" name="TextBox 8"/>
          <p:cNvSpPr txBox="1"/>
          <p:nvPr/>
        </p:nvSpPr>
        <p:spPr>
          <a:xfrm>
            <a:off x="7315200" y="6412468"/>
            <a:ext cx="457200" cy="369332"/>
          </a:xfrm>
          <a:prstGeom prst="rect">
            <a:avLst/>
          </a:prstGeom>
          <a:noFill/>
        </p:spPr>
        <p:txBody>
          <a:bodyPr wrap="square" rtlCol="0">
            <a:spAutoFit/>
          </a:bodyPr>
          <a:lstStyle/>
          <a:p>
            <a:r>
              <a:rPr lang="en-US" dirty="0"/>
              <a:t>t</a:t>
            </a:r>
          </a:p>
        </p:txBody>
      </p:sp>
      <p:sp>
        <p:nvSpPr>
          <p:cNvPr id="10" name="TextBox 9"/>
          <p:cNvSpPr txBox="1"/>
          <p:nvPr/>
        </p:nvSpPr>
        <p:spPr>
          <a:xfrm>
            <a:off x="5181600" y="2590800"/>
            <a:ext cx="381000" cy="381000"/>
          </a:xfrm>
          <a:prstGeom prst="rect">
            <a:avLst/>
          </a:prstGeom>
          <a:noFill/>
        </p:spPr>
        <p:txBody>
          <a:bodyPr wrap="square" rtlCol="0">
            <a:spAutoFit/>
          </a:bodyPr>
          <a:lstStyle/>
          <a:p>
            <a:r>
              <a:rPr lang="en-US" dirty="0"/>
              <a:t>f</a:t>
            </a:r>
          </a:p>
        </p:txBody>
      </p:sp>
      <p:sp>
        <p:nvSpPr>
          <p:cNvPr id="11" name="TextBox 10"/>
          <p:cNvSpPr txBox="1"/>
          <p:nvPr/>
        </p:nvSpPr>
        <p:spPr>
          <a:xfrm>
            <a:off x="2667000" y="6477000"/>
            <a:ext cx="304800" cy="369332"/>
          </a:xfrm>
          <a:prstGeom prst="rect">
            <a:avLst/>
          </a:prstGeom>
          <a:noFill/>
        </p:spPr>
        <p:txBody>
          <a:bodyPr wrap="square" rtlCol="0">
            <a:spAutoFit/>
          </a:bodyPr>
          <a:lstStyle/>
          <a:p>
            <a:r>
              <a:rPr lang="en-US" dirty="0"/>
              <a:t>t</a:t>
            </a:r>
          </a:p>
        </p:txBody>
      </p:sp>
      <p:sp>
        <p:nvSpPr>
          <p:cNvPr id="12" name="TextBox 11"/>
          <p:cNvSpPr txBox="1"/>
          <p:nvPr/>
        </p:nvSpPr>
        <p:spPr>
          <a:xfrm>
            <a:off x="152400" y="1676400"/>
            <a:ext cx="609600" cy="369332"/>
          </a:xfrm>
          <a:prstGeom prst="rect">
            <a:avLst/>
          </a:prstGeom>
          <a:noFill/>
        </p:spPr>
        <p:txBody>
          <a:bodyPr wrap="square" rtlCol="0">
            <a:spAutoFit/>
          </a:bodyPr>
          <a:lstStyle/>
          <a:p>
            <a:r>
              <a:rPr lang="en-US" dirty="0"/>
              <a:t>A</a:t>
            </a:r>
          </a:p>
        </p:txBody>
      </p:sp>
    </p:spTree>
    <p:extLst>
      <p:ext uri="{BB962C8B-B14F-4D97-AF65-F5344CB8AC3E}">
        <p14:creationId xmlns:p14="http://schemas.microsoft.com/office/powerpoint/2010/main" val="1722593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11</a:t>
            </a:fld>
            <a:endParaRPr lang="en-US" dirty="0"/>
          </a:p>
        </p:txBody>
      </p:sp>
      <p:pic>
        <p:nvPicPr>
          <p:cNvPr id="5" name="Picture 4" descr="detection114-Amp-Spe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0600"/>
            <a:ext cx="9144000" cy="5943600"/>
          </a:xfrm>
          <a:prstGeom prst="rect">
            <a:avLst/>
          </a:prstGeom>
        </p:spPr>
      </p:pic>
      <p:sp>
        <p:nvSpPr>
          <p:cNvPr id="6" name="TextBox 5"/>
          <p:cNvSpPr txBox="1"/>
          <p:nvPr/>
        </p:nvSpPr>
        <p:spPr>
          <a:xfrm>
            <a:off x="914400" y="304800"/>
            <a:ext cx="6324600" cy="461665"/>
          </a:xfrm>
          <a:prstGeom prst="rect">
            <a:avLst/>
          </a:prstGeom>
          <a:noFill/>
        </p:spPr>
        <p:txBody>
          <a:bodyPr wrap="square" rtlCol="0">
            <a:spAutoFit/>
          </a:bodyPr>
          <a:lstStyle/>
          <a:p>
            <a:r>
              <a:rPr lang="en-US" sz="2400" dirty="0">
                <a:solidFill>
                  <a:srgbClr val="FFFF00"/>
                </a:solidFill>
              </a:rPr>
              <a:t>Frequency Shift Key  (FSK)</a:t>
            </a:r>
          </a:p>
        </p:txBody>
      </p:sp>
    </p:spTree>
    <p:extLst>
      <p:ext uri="{BB962C8B-B14F-4D97-AF65-F5344CB8AC3E}">
        <p14:creationId xmlns:p14="http://schemas.microsoft.com/office/powerpoint/2010/main" val="915223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12</a:t>
            </a:fld>
            <a:endParaRPr lang="en-US" dirty="0"/>
          </a:p>
        </p:txBody>
      </p:sp>
      <p:pic>
        <p:nvPicPr>
          <p:cNvPr id="5" name="Picture 4" descr="detection193-Amp-Spe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19200"/>
            <a:ext cx="9144000" cy="5715000"/>
          </a:xfrm>
          <a:prstGeom prst="rect">
            <a:avLst/>
          </a:prstGeom>
        </p:spPr>
      </p:pic>
      <p:sp>
        <p:nvSpPr>
          <p:cNvPr id="6" name="TextBox 5"/>
          <p:cNvSpPr txBox="1"/>
          <p:nvPr/>
        </p:nvSpPr>
        <p:spPr>
          <a:xfrm>
            <a:off x="838200" y="381000"/>
            <a:ext cx="4953000" cy="461665"/>
          </a:xfrm>
          <a:prstGeom prst="rect">
            <a:avLst/>
          </a:prstGeom>
          <a:noFill/>
        </p:spPr>
        <p:txBody>
          <a:bodyPr wrap="square" rtlCol="0">
            <a:spAutoFit/>
          </a:bodyPr>
          <a:lstStyle/>
          <a:p>
            <a:r>
              <a:rPr lang="en-US" sz="2400" dirty="0">
                <a:solidFill>
                  <a:srgbClr val="FFFF00"/>
                </a:solidFill>
              </a:rPr>
              <a:t>Amplitude Shift Key  (ASK)</a:t>
            </a:r>
          </a:p>
        </p:txBody>
      </p:sp>
    </p:spTree>
    <p:extLst>
      <p:ext uri="{BB962C8B-B14F-4D97-AF65-F5344CB8AC3E}">
        <p14:creationId xmlns:p14="http://schemas.microsoft.com/office/powerpoint/2010/main" val="1757791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13</a:t>
            </a:fld>
            <a:endParaRPr lang="en-US" dirty="0"/>
          </a:p>
        </p:txBody>
      </p:sp>
      <p:sp>
        <p:nvSpPr>
          <p:cNvPr id="6" name="TextBox 5"/>
          <p:cNvSpPr txBox="1"/>
          <p:nvPr/>
        </p:nvSpPr>
        <p:spPr>
          <a:xfrm>
            <a:off x="914400" y="381000"/>
            <a:ext cx="5943600" cy="461665"/>
          </a:xfrm>
          <a:prstGeom prst="rect">
            <a:avLst/>
          </a:prstGeom>
          <a:noFill/>
        </p:spPr>
        <p:txBody>
          <a:bodyPr wrap="square" rtlCol="0">
            <a:spAutoFit/>
          </a:bodyPr>
          <a:lstStyle/>
          <a:p>
            <a:r>
              <a:rPr lang="en-US" sz="2400" dirty="0">
                <a:solidFill>
                  <a:srgbClr val="FFFF00"/>
                </a:solidFill>
              </a:rPr>
              <a:t>Noisy burst</a:t>
            </a:r>
          </a:p>
        </p:txBody>
      </p:sp>
      <p:pic>
        <p:nvPicPr>
          <p:cNvPr id="7" name="Picture 6" descr="detection169-Amp-Spe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295400"/>
            <a:ext cx="9144000" cy="5569185"/>
          </a:xfrm>
          <a:prstGeom prst="rect">
            <a:avLst/>
          </a:prstGeom>
        </p:spPr>
      </p:pic>
    </p:spTree>
    <p:extLst>
      <p:ext uri="{BB962C8B-B14F-4D97-AF65-F5344CB8AC3E}">
        <p14:creationId xmlns:p14="http://schemas.microsoft.com/office/powerpoint/2010/main" val="22280777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14</a:t>
            </a:fld>
            <a:endParaRPr lang="en-US" dirty="0"/>
          </a:p>
        </p:txBody>
      </p:sp>
      <p:pic>
        <p:nvPicPr>
          <p:cNvPr id="5" name="Picture 4" descr="detection209-Amp-Spe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93820"/>
            <a:ext cx="9144000" cy="5940380"/>
          </a:xfrm>
          <a:prstGeom prst="rect">
            <a:avLst/>
          </a:prstGeom>
        </p:spPr>
      </p:pic>
      <p:sp>
        <p:nvSpPr>
          <p:cNvPr id="6" name="TextBox 5"/>
          <p:cNvSpPr txBox="1"/>
          <p:nvPr/>
        </p:nvSpPr>
        <p:spPr>
          <a:xfrm>
            <a:off x="914400" y="381000"/>
            <a:ext cx="5257800" cy="461665"/>
          </a:xfrm>
          <a:prstGeom prst="rect">
            <a:avLst/>
          </a:prstGeom>
          <a:noFill/>
        </p:spPr>
        <p:txBody>
          <a:bodyPr wrap="square" rtlCol="0">
            <a:spAutoFit/>
          </a:bodyPr>
          <a:lstStyle/>
          <a:p>
            <a:r>
              <a:rPr lang="en-US" sz="2400" dirty="0">
                <a:solidFill>
                  <a:srgbClr val="FFFF00"/>
                </a:solidFill>
              </a:rPr>
              <a:t>Unknown  (Box)</a:t>
            </a:r>
          </a:p>
        </p:txBody>
      </p:sp>
    </p:spTree>
    <p:extLst>
      <p:ext uri="{BB962C8B-B14F-4D97-AF65-F5344CB8AC3E}">
        <p14:creationId xmlns:p14="http://schemas.microsoft.com/office/powerpoint/2010/main" val="2834841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Want to differentiate between different signals</a:t>
            </a:r>
          </a:p>
        </p:txBody>
      </p:sp>
      <p:sp>
        <p:nvSpPr>
          <p:cNvPr id="4" name="Slide Number Placeholder 3"/>
          <p:cNvSpPr>
            <a:spLocks noGrp="1"/>
          </p:cNvSpPr>
          <p:nvPr>
            <p:ph type="sldNum" sz="quarter" idx="12"/>
          </p:nvPr>
        </p:nvSpPr>
        <p:spPr/>
        <p:txBody>
          <a:bodyPr/>
          <a:lstStyle/>
          <a:p>
            <a:fld id="{A5580D42-4309-42CB-9101-536F0D1551A5}" type="slidenum">
              <a:rPr lang="en-US" smtClean="0"/>
              <a:pPr/>
              <a:t>15</a:t>
            </a:fld>
            <a:endParaRPr lang="en-US" dirty="0"/>
          </a:p>
        </p:txBody>
      </p:sp>
      <p:sp>
        <p:nvSpPr>
          <p:cNvPr id="5" name="TextBox 4"/>
          <p:cNvSpPr txBox="1"/>
          <p:nvPr/>
        </p:nvSpPr>
        <p:spPr>
          <a:xfrm>
            <a:off x="533400" y="1981200"/>
            <a:ext cx="8610600" cy="3416320"/>
          </a:xfrm>
          <a:prstGeom prst="rect">
            <a:avLst/>
          </a:prstGeom>
          <a:noFill/>
        </p:spPr>
        <p:txBody>
          <a:bodyPr wrap="square" rtlCol="0">
            <a:spAutoFit/>
          </a:bodyPr>
          <a:lstStyle/>
          <a:p>
            <a:r>
              <a:rPr lang="en-US" sz="2400" dirty="0">
                <a:solidFill>
                  <a:srgbClr val="FF3ADA"/>
                </a:solidFill>
              </a:rPr>
              <a:t>Signals have different modulation types </a:t>
            </a:r>
          </a:p>
          <a:p>
            <a:endParaRPr lang="en-US" sz="2400" dirty="0"/>
          </a:p>
          <a:p>
            <a:r>
              <a:rPr lang="en-US" sz="2400" dirty="0" err="1"/>
              <a:t>eg</a:t>
            </a:r>
            <a:r>
              <a:rPr lang="en-US" sz="2400" dirty="0"/>
              <a:t>:     </a:t>
            </a:r>
          </a:p>
          <a:p>
            <a:r>
              <a:rPr lang="en-US" sz="2400" dirty="0">
                <a:solidFill>
                  <a:srgbClr val="FF0000"/>
                </a:solidFill>
              </a:rPr>
              <a:t>           Analogue:  AM, SSB,DSB,  FM, PM, </a:t>
            </a:r>
          </a:p>
          <a:p>
            <a:endParaRPr lang="en-US" sz="2400" dirty="0"/>
          </a:p>
          <a:p>
            <a:r>
              <a:rPr lang="en-US" sz="2400" dirty="0"/>
              <a:t>          </a:t>
            </a:r>
            <a:r>
              <a:rPr lang="en-US" sz="2400" dirty="0">
                <a:solidFill>
                  <a:srgbClr val="3366FF"/>
                </a:solidFill>
              </a:rPr>
              <a:t>Digital:       ASK, FSK, PSK, QAM, BPSK</a:t>
            </a:r>
          </a:p>
          <a:p>
            <a:endParaRPr lang="en-US" sz="2400" dirty="0">
              <a:solidFill>
                <a:srgbClr val="3366FF"/>
              </a:solidFill>
            </a:endParaRPr>
          </a:p>
          <a:p>
            <a:endParaRPr lang="en-US" sz="2400" dirty="0">
              <a:solidFill>
                <a:srgbClr val="3366FF"/>
              </a:solidFill>
            </a:endParaRPr>
          </a:p>
          <a:p>
            <a:r>
              <a:rPr lang="en-US" sz="2400" dirty="0"/>
              <a:t>Can separate signals by looking at their modulation types</a:t>
            </a:r>
          </a:p>
        </p:txBody>
      </p:sp>
    </p:spTree>
    <p:extLst>
      <p:ext uri="{BB962C8B-B14F-4D97-AF65-F5344CB8AC3E}">
        <p14:creationId xmlns:p14="http://schemas.microsoft.com/office/powerpoint/2010/main" val="1052414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76200" y="3886200"/>
            <a:ext cx="8991600" cy="2514600"/>
          </a:xfrm>
          <a:prstGeom prst="roundRect">
            <a:avLst/>
          </a:prstGeom>
          <a:solidFill>
            <a:schemeClr val="tx2">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Cumulants</a:t>
            </a:r>
            <a:endParaRPr lang="en-US" dirty="0"/>
          </a:p>
        </p:txBody>
      </p:sp>
      <p:sp>
        <p:nvSpPr>
          <p:cNvPr id="4" name="Slide Number Placeholder 3"/>
          <p:cNvSpPr>
            <a:spLocks noGrp="1"/>
          </p:cNvSpPr>
          <p:nvPr>
            <p:ph type="sldNum" sz="quarter" idx="12"/>
          </p:nvPr>
        </p:nvSpPr>
        <p:spPr/>
        <p:txBody>
          <a:bodyPr/>
          <a:lstStyle/>
          <a:p>
            <a:fld id="{A5580D42-4309-42CB-9101-536F0D1551A5}" type="slidenum">
              <a:rPr lang="en-US" smtClean="0"/>
              <a:pPr/>
              <a:t>16</a:t>
            </a:fld>
            <a:endParaRPr lang="en-US" dirty="0"/>
          </a:p>
        </p:txBody>
      </p:sp>
      <p:sp>
        <p:nvSpPr>
          <p:cNvPr id="5" name="TextBox 4"/>
          <p:cNvSpPr txBox="1"/>
          <p:nvPr/>
        </p:nvSpPr>
        <p:spPr>
          <a:xfrm>
            <a:off x="609600" y="1828800"/>
            <a:ext cx="7924800" cy="461665"/>
          </a:xfrm>
          <a:prstGeom prst="rect">
            <a:avLst/>
          </a:prstGeom>
          <a:noFill/>
        </p:spPr>
        <p:txBody>
          <a:bodyPr wrap="square" rtlCol="0">
            <a:spAutoFit/>
          </a:bodyPr>
          <a:lstStyle/>
          <a:p>
            <a:r>
              <a:rPr lang="en-US" sz="2400" dirty="0">
                <a:solidFill>
                  <a:srgbClr val="FF3ADA"/>
                </a:solidFill>
              </a:rPr>
              <a:t>Higher order </a:t>
            </a:r>
            <a:r>
              <a:rPr lang="en-US" sz="2400" dirty="0" err="1">
                <a:solidFill>
                  <a:srgbClr val="FF3ADA"/>
                </a:solidFill>
              </a:rPr>
              <a:t>cumulants</a:t>
            </a:r>
            <a:r>
              <a:rPr lang="en-US" sz="2400" dirty="0">
                <a:solidFill>
                  <a:srgbClr val="FF3ADA"/>
                </a:solidFill>
              </a:rPr>
              <a:t> are claimed to be able to do this</a:t>
            </a:r>
          </a:p>
        </p:txBody>
      </p:sp>
      <p:pic>
        <p:nvPicPr>
          <p:cNvPr id="6" name="Picture 5" descr="latex-imag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500" y="2717800"/>
            <a:ext cx="4178300" cy="558800"/>
          </a:xfrm>
          <a:prstGeom prst="rect">
            <a:avLst/>
          </a:prstGeom>
        </p:spPr>
      </p:pic>
      <p:sp>
        <p:nvSpPr>
          <p:cNvPr id="7" name="TextBox 6"/>
          <p:cNvSpPr txBox="1"/>
          <p:nvPr/>
        </p:nvSpPr>
        <p:spPr>
          <a:xfrm>
            <a:off x="228600" y="2743200"/>
            <a:ext cx="2819400" cy="923330"/>
          </a:xfrm>
          <a:prstGeom prst="rect">
            <a:avLst/>
          </a:prstGeom>
          <a:noFill/>
        </p:spPr>
        <p:txBody>
          <a:bodyPr wrap="square" rtlCol="0">
            <a:spAutoFit/>
          </a:bodyPr>
          <a:lstStyle/>
          <a:p>
            <a:r>
              <a:rPr lang="en-US" dirty="0">
                <a:solidFill>
                  <a:srgbClr val="FF0000"/>
                </a:solidFill>
              </a:rPr>
              <a:t>Higher order moment</a:t>
            </a:r>
          </a:p>
          <a:p>
            <a:endParaRPr lang="en-US" dirty="0"/>
          </a:p>
          <a:p>
            <a:r>
              <a:rPr lang="en-US" dirty="0">
                <a:solidFill>
                  <a:srgbClr val="0000FF"/>
                </a:solidFill>
              </a:rPr>
              <a:t>Higher order </a:t>
            </a:r>
            <a:r>
              <a:rPr lang="en-US" dirty="0" err="1">
                <a:solidFill>
                  <a:srgbClr val="0000FF"/>
                </a:solidFill>
              </a:rPr>
              <a:t>cumulant</a:t>
            </a:r>
            <a:endParaRPr lang="en-US" dirty="0">
              <a:solidFill>
                <a:srgbClr val="0000FF"/>
              </a:solidFill>
            </a:endParaRPr>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133" y="4343400"/>
            <a:ext cx="5418667" cy="509554"/>
          </a:xfrm>
          <a:prstGeom prst="rect">
            <a:avLst/>
          </a:prstGeom>
        </p:spPr>
      </p:pic>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200" y="5105400"/>
            <a:ext cx="8432800" cy="1117893"/>
          </a:xfrm>
          <a:prstGeom prst="rect">
            <a:avLst/>
          </a:prstGeom>
        </p:spPr>
      </p:pic>
    </p:spTree>
    <p:extLst>
      <p:ext uri="{BB962C8B-B14F-4D97-AF65-F5344CB8AC3E}">
        <p14:creationId xmlns:p14="http://schemas.microsoft.com/office/powerpoint/2010/main" val="1099209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17</a:t>
            </a:fld>
            <a:endParaRPr lang="en-US" dirty="0"/>
          </a:p>
        </p:txBody>
      </p:sp>
      <p:sp>
        <p:nvSpPr>
          <p:cNvPr id="5" name="TextBox 4"/>
          <p:cNvSpPr txBox="1"/>
          <p:nvPr/>
        </p:nvSpPr>
        <p:spPr>
          <a:xfrm>
            <a:off x="762000" y="2785408"/>
            <a:ext cx="7391400" cy="1938992"/>
          </a:xfrm>
          <a:prstGeom prst="rect">
            <a:avLst/>
          </a:prstGeom>
          <a:noFill/>
        </p:spPr>
        <p:txBody>
          <a:bodyPr wrap="square" rtlCol="0">
            <a:spAutoFit/>
          </a:bodyPr>
          <a:lstStyle/>
          <a:p>
            <a:r>
              <a:rPr lang="en-US" sz="2400" dirty="0">
                <a:solidFill>
                  <a:srgbClr val="0000FF"/>
                </a:solidFill>
              </a:rPr>
              <a:t>Papers claiming this base their claims on using polynomial supervised learning from synthetic data!</a:t>
            </a:r>
          </a:p>
          <a:p>
            <a:endParaRPr lang="en-US" sz="2400" dirty="0">
              <a:solidFill>
                <a:srgbClr val="0000FF"/>
              </a:solidFill>
            </a:endParaRPr>
          </a:p>
          <a:p>
            <a:endParaRPr lang="en-US" sz="2400" dirty="0"/>
          </a:p>
          <a:p>
            <a:r>
              <a:rPr lang="en-US" sz="2400" dirty="0">
                <a:solidFill>
                  <a:srgbClr val="FF0000"/>
                </a:solidFill>
              </a:rPr>
              <a:t>We are using unsupervised learning from real data </a:t>
            </a:r>
          </a:p>
        </p:txBody>
      </p:sp>
    </p:spTree>
    <p:extLst>
      <p:ext uri="{BB962C8B-B14F-4D97-AF65-F5344CB8AC3E}">
        <p14:creationId xmlns:p14="http://schemas.microsoft.com/office/powerpoint/2010/main" val="3280921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8305800" cy="868362"/>
          </a:xfrm>
        </p:spPr>
        <p:txBody>
          <a:bodyPr/>
          <a:lstStyle/>
          <a:p>
            <a:r>
              <a:rPr lang="en-US" dirty="0"/>
              <a:t>Also: Count the number of time and frequency peaks</a:t>
            </a:r>
          </a:p>
        </p:txBody>
      </p:sp>
      <p:sp>
        <p:nvSpPr>
          <p:cNvPr id="4" name="Slide Number Placeholder 3"/>
          <p:cNvSpPr>
            <a:spLocks noGrp="1"/>
          </p:cNvSpPr>
          <p:nvPr>
            <p:ph type="sldNum" sz="quarter" idx="12"/>
          </p:nvPr>
        </p:nvSpPr>
        <p:spPr/>
        <p:txBody>
          <a:bodyPr/>
          <a:lstStyle/>
          <a:p>
            <a:fld id="{A5580D42-4309-42CB-9101-536F0D1551A5}" type="slidenum">
              <a:rPr lang="en-US" smtClean="0"/>
              <a:pPr/>
              <a:t>18</a:t>
            </a:fld>
            <a:endParaRPr lang="en-US" dirty="0"/>
          </a:p>
        </p:txBody>
      </p:sp>
      <p:pic>
        <p:nvPicPr>
          <p:cNvPr id="5" name="Picture 4" descr="detection-peak-example-93.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066800"/>
            <a:ext cx="7543800" cy="5603966"/>
          </a:xfrm>
          <a:prstGeom prst="rect">
            <a:avLst/>
          </a:prstGeom>
        </p:spPr>
      </p:pic>
    </p:spTree>
    <p:extLst>
      <p:ext uri="{BB962C8B-B14F-4D97-AF65-F5344CB8AC3E}">
        <p14:creationId xmlns:p14="http://schemas.microsoft.com/office/powerpoint/2010/main" val="705032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Title 1"/>
          <p:cNvSpPr>
            <a:spLocks noGrp="1" noChangeArrowheads="1"/>
          </p:cNvSpPr>
          <p:nvPr>
            <p:ph type="title"/>
          </p:nvPr>
        </p:nvSpPr>
        <p:spPr>
          <a:xfrm>
            <a:off x="457200" y="76200"/>
            <a:ext cx="8229600" cy="868362"/>
          </a:xfrm>
        </p:spPr>
        <p:txBody>
          <a:bodyPr/>
          <a:lstStyle/>
          <a:p>
            <a:r>
              <a:rPr lang="en-US" dirty="0">
                <a:latin typeface="+mj-lt"/>
              </a:rPr>
              <a:t>Features vector</a:t>
            </a:r>
          </a:p>
        </p:txBody>
      </p:sp>
      <p:sp>
        <p:nvSpPr>
          <p:cNvPr id="2050" name="Text Placeholder 4"/>
          <p:cNvSpPr>
            <a:spLocks noGrp="1" noChangeArrowheads="1"/>
          </p:cNvSpPr>
          <p:nvPr>
            <p:ph type="body" idx="1"/>
          </p:nvPr>
        </p:nvSpPr>
        <p:spPr>
          <a:xfrm>
            <a:off x="629841" y="1371600"/>
            <a:ext cx="7884319" cy="823912"/>
          </a:xfrm>
        </p:spPr>
        <p:txBody>
          <a:bodyPr/>
          <a:lstStyle/>
          <a:p>
            <a:r>
              <a:rPr lang="en-US" dirty="0">
                <a:solidFill>
                  <a:srgbClr val="FF0000"/>
                </a:solidFill>
                <a:latin typeface="Calibri" charset="0"/>
              </a:rPr>
              <a:t>From each detection, the following 13 features were extracted for use in clustering:</a:t>
            </a:r>
          </a:p>
        </p:txBody>
      </p:sp>
      <p:sp>
        <p:nvSpPr>
          <p:cNvPr id="3" name="Content Placeholder 2">
            <a:extLst>
              <a:ext uri="{FF2B5EF4-FFF2-40B4-BE49-F238E27FC236}">
                <a16:creationId xmlns:a16="http://schemas.microsoft.com/office/drawing/2014/main" id="{F2E5BB2F-4293-7340-B5C8-9CDEC4B185B0}"/>
              </a:ext>
            </a:extLst>
          </p:cNvPr>
          <p:cNvSpPr>
            <a:spLocks noGrp="1"/>
          </p:cNvSpPr>
          <p:nvPr>
            <p:ph sz="half" idx="2"/>
          </p:nvPr>
        </p:nvSpPr>
        <p:spPr>
          <a:xfrm>
            <a:off x="457200" y="2525712"/>
            <a:ext cx="4040188" cy="3951288"/>
          </a:xfrm>
        </p:spPr>
        <p:txBody>
          <a:bodyPr rtlCol="0">
            <a:normAutofit/>
          </a:bodyPr>
          <a:lstStyle/>
          <a:p>
            <a:pPr lvl="1" fontAlgn="auto">
              <a:spcAft>
                <a:spcPts val="0"/>
              </a:spcAft>
              <a:buFont typeface="Arial" panose="020B0604020202020204" pitchFamily="34" charset="0"/>
              <a:buChar char="•"/>
              <a:defRPr/>
            </a:pPr>
            <a:r>
              <a:rPr lang="en-US" dirty="0">
                <a:solidFill>
                  <a:srgbClr val="0000FF"/>
                </a:solidFill>
                <a:ea typeface="+mn-ea"/>
              </a:rPr>
              <a:t>Center Frequency (Hz)</a:t>
            </a:r>
          </a:p>
          <a:p>
            <a:pPr lvl="1" fontAlgn="auto">
              <a:spcAft>
                <a:spcPts val="0"/>
              </a:spcAft>
              <a:buFont typeface="Arial" panose="020B0604020202020204" pitchFamily="34" charset="0"/>
              <a:buChar char="•"/>
              <a:defRPr/>
            </a:pPr>
            <a:r>
              <a:rPr lang="en-US" dirty="0">
                <a:solidFill>
                  <a:srgbClr val="0000FF"/>
                </a:solidFill>
                <a:ea typeface="+mn-ea"/>
              </a:rPr>
              <a:t>Bandwidth (Hz)</a:t>
            </a:r>
          </a:p>
          <a:p>
            <a:pPr lvl="1" fontAlgn="auto">
              <a:spcAft>
                <a:spcPts val="0"/>
              </a:spcAft>
              <a:buFont typeface="Arial" panose="020B0604020202020204" pitchFamily="34" charset="0"/>
              <a:buChar char="•"/>
              <a:defRPr/>
            </a:pPr>
            <a:r>
              <a:rPr lang="en-US" dirty="0">
                <a:solidFill>
                  <a:srgbClr val="FF3ADA"/>
                </a:solidFill>
                <a:ea typeface="+mn-ea"/>
              </a:rPr>
              <a:t>C</a:t>
            </a:r>
            <a:r>
              <a:rPr lang="en-US" baseline="-25000" dirty="0">
                <a:solidFill>
                  <a:srgbClr val="FF3ADA"/>
                </a:solidFill>
                <a:ea typeface="+mn-ea"/>
              </a:rPr>
              <a:t>42</a:t>
            </a:r>
            <a:r>
              <a:rPr lang="en-US" dirty="0">
                <a:solidFill>
                  <a:srgbClr val="FF3ADA"/>
                </a:solidFill>
                <a:ea typeface="+mn-ea"/>
              </a:rPr>
              <a:t> (4</a:t>
            </a:r>
            <a:r>
              <a:rPr lang="en-US" baseline="30000" dirty="0">
                <a:solidFill>
                  <a:srgbClr val="FF3ADA"/>
                </a:solidFill>
                <a:ea typeface="+mn-ea"/>
              </a:rPr>
              <a:t>th</a:t>
            </a:r>
            <a:r>
              <a:rPr lang="en-US" dirty="0">
                <a:solidFill>
                  <a:srgbClr val="FF3ADA"/>
                </a:solidFill>
                <a:ea typeface="+mn-ea"/>
              </a:rPr>
              <a:t> order power cumulant)</a:t>
            </a:r>
          </a:p>
          <a:p>
            <a:pPr lvl="1" fontAlgn="auto">
              <a:spcAft>
                <a:spcPts val="0"/>
              </a:spcAft>
              <a:buFont typeface="Arial" panose="020B0604020202020204" pitchFamily="34" charset="0"/>
              <a:buChar char="•"/>
              <a:defRPr/>
            </a:pPr>
            <a:r>
              <a:rPr lang="en-US" dirty="0">
                <a:solidFill>
                  <a:srgbClr val="FF3ADA"/>
                </a:solidFill>
                <a:ea typeface="+mn-ea"/>
              </a:rPr>
              <a:t>C</a:t>
            </a:r>
            <a:r>
              <a:rPr lang="en-US" baseline="-25000" dirty="0">
                <a:solidFill>
                  <a:srgbClr val="FF3ADA"/>
                </a:solidFill>
                <a:ea typeface="+mn-ea"/>
              </a:rPr>
              <a:t>63</a:t>
            </a:r>
            <a:r>
              <a:rPr lang="en-US" dirty="0">
                <a:solidFill>
                  <a:srgbClr val="FF3ADA"/>
                </a:solidFill>
                <a:ea typeface="+mn-ea"/>
              </a:rPr>
              <a:t> (6</a:t>
            </a:r>
            <a:r>
              <a:rPr lang="en-US" baseline="30000" dirty="0">
                <a:solidFill>
                  <a:srgbClr val="FF3ADA"/>
                </a:solidFill>
                <a:ea typeface="+mn-ea"/>
              </a:rPr>
              <a:t>th</a:t>
            </a:r>
            <a:r>
              <a:rPr lang="en-US" dirty="0">
                <a:solidFill>
                  <a:srgbClr val="FF3ADA"/>
                </a:solidFill>
                <a:ea typeface="+mn-ea"/>
              </a:rPr>
              <a:t> order power cumulant)</a:t>
            </a:r>
          </a:p>
          <a:p>
            <a:pPr lvl="1" fontAlgn="auto">
              <a:spcAft>
                <a:spcPts val="0"/>
              </a:spcAft>
              <a:buFont typeface="Arial" panose="020B0604020202020204" pitchFamily="34" charset="0"/>
              <a:buChar char="•"/>
              <a:defRPr/>
            </a:pPr>
            <a:r>
              <a:rPr lang="en-US" dirty="0">
                <a:solidFill>
                  <a:srgbClr val="0000FF"/>
                </a:solidFill>
                <a:ea typeface="+mn-ea"/>
              </a:rPr>
              <a:t>Transmission length (seconds)</a:t>
            </a:r>
          </a:p>
          <a:p>
            <a:pPr lvl="1" fontAlgn="auto">
              <a:spcAft>
                <a:spcPts val="0"/>
              </a:spcAft>
              <a:buFont typeface="Arial" panose="020B0604020202020204" pitchFamily="34" charset="0"/>
              <a:buChar char="•"/>
              <a:defRPr/>
            </a:pPr>
            <a:r>
              <a:rPr lang="en-US" dirty="0" err="1">
                <a:solidFill>
                  <a:srgbClr val="0000FF"/>
                </a:solidFill>
                <a:ea typeface="+mn-ea"/>
              </a:rPr>
              <a:t>P</a:t>
            </a:r>
            <a:r>
              <a:rPr lang="en-US" baseline="-25000" dirty="0" err="1">
                <a:solidFill>
                  <a:srgbClr val="0000FF"/>
                </a:solidFill>
                <a:ea typeface="+mn-ea"/>
              </a:rPr>
              <a:t>db</a:t>
            </a:r>
            <a:r>
              <a:rPr lang="en-US" dirty="0">
                <a:solidFill>
                  <a:srgbClr val="0000FF"/>
                </a:solidFill>
                <a:ea typeface="+mn-ea"/>
              </a:rPr>
              <a:t> (2</a:t>
            </a:r>
            <a:r>
              <a:rPr lang="en-US" baseline="30000" dirty="0">
                <a:solidFill>
                  <a:srgbClr val="0000FF"/>
                </a:solidFill>
                <a:ea typeface="+mn-ea"/>
              </a:rPr>
              <a:t>nd</a:t>
            </a:r>
            <a:r>
              <a:rPr lang="en-US" dirty="0">
                <a:solidFill>
                  <a:srgbClr val="0000FF"/>
                </a:solidFill>
                <a:ea typeface="+mn-ea"/>
              </a:rPr>
              <a:t> order power cumulant)</a:t>
            </a:r>
          </a:p>
          <a:p>
            <a:pPr lvl="1" fontAlgn="auto">
              <a:spcAft>
                <a:spcPts val="0"/>
              </a:spcAft>
              <a:buFont typeface="Arial" panose="020B0604020202020204" pitchFamily="34" charset="0"/>
              <a:buChar char="•"/>
              <a:defRPr/>
            </a:pPr>
            <a:endParaRPr lang="en-US" dirty="0">
              <a:solidFill>
                <a:schemeClr val="accent6">
                  <a:lumMod val="75000"/>
                </a:schemeClr>
              </a:solidFill>
              <a:ea typeface="+mn-ea"/>
            </a:endParaRPr>
          </a:p>
          <a:p>
            <a:pPr marL="227013" lvl="1" indent="0" fontAlgn="auto">
              <a:spcAft>
                <a:spcPts val="0"/>
              </a:spcAft>
              <a:buNone/>
              <a:defRPr/>
            </a:pPr>
            <a:endParaRPr lang="en-US" dirty="0">
              <a:ea typeface="+mn-ea"/>
            </a:endParaRPr>
          </a:p>
          <a:p>
            <a:pPr lvl="2" fontAlgn="auto">
              <a:spcAft>
                <a:spcPts val="0"/>
              </a:spcAft>
              <a:buFont typeface="Arial" panose="020B0604020202020204" pitchFamily="34" charset="0"/>
              <a:buChar char="•"/>
              <a:defRPr/>
            </a:pPr>
            <a:endParaRPr lang="en-US" dirty="0">
              <a:ea typeface="+mn-ea"/>
            </a:endParaRPr>
          </a:p>
        </p:txBody>
      </p:sp>
      <p:sp>
        <p:nvSpPr>
          <p:cNvPr id="4" name="Content Placeholder 3">
            <a:extLst>
              <a:ext uri="{FF2B5EF4-FFF2-40B4-BE49-F238E27FC236}">
                <a16:creationId xmlns:a16="http://schemas.microsoft.com/office/drawing/2014/main" id="{9FE2BAC3-E092-3B4B-B02F-D8742D993551}"/>
              </a:ext>
            </a:extLst>
          </p:cNvPr>
          <p:cNvSpPr>
            <a:spLocks noGrp="1"/>
          </p:cNvSpPr>
          <p:nvPr>
            <p:ph sz="quarter" idx="4"/>
          </p:nvPr>
        </p:nvSpPr>
        <p:spPr>
          <a:xfrm>
            <a:off x="4797425" y="2362200"/>
            <a:ext cx="4041775" cy="3951288"/>
          </a:xfrm>
        </p:spPr>
        <p:txBody>
          <a:bodyPr rtlCol="0">
            <a:normAutofit fontScale="92500" lnSpcReduction="10000"/>
          </a:bodyPr>
          <a:lstStyle/>
          <a:p>
            <a:pPr lvl="1">
              <a:defRPr/>
            </a:pPr>
            <a:r>
              <a:rPr lang="en-US" dirty="0">
                <a:solidFill>
                  <a:schemeClr val="accent6">
                    <a:lumMod val="75000"/>
                  </a:schemeClr>
                </a:solidFill>
              </a:rPr>
              <a:t>Number of peaks in the frequency direction</a:t>
            </a:r>
          </a:p>
          <a:p>
            <a:pPr lvl="1" fontAlgn="auto">
              <a:spcAft>
                <a:spcPts val="0"/>
              </a:spcAft>
              <a:buFont typeface="Arial" panose="020B0604020202020204" pitchFamily="34" charset="0"/>
              <a:buChar char="•"/>
              <a:defRPr/>
            </a:pPr>
            <a:r>
              <a:rPr lang="en-US" dirty="0">
                <a:solidFill>
                  <a:srgbClr val="E46C0A"/>
                </a:solidFill>
                <a:ea typeface="+mn-ea"/>
              </a:rPr>
              <a:t>Number of peaks in the time direction</a:t>
            </a:r>
          </a:p>
          <a:p>
            <a:pPr lvl="1" fontAlgn="auto">
              <a:spcAft>
                <a:spcPts val="0"/>
              </a:spcAft>
              <a:buFont typeface="Arial" panose="020B0604020202020204" pitchFamily="34" charset="0"/>
              <a:buChar char="•"/>
              <a:defRPr/>
            </a:pPr>
            <a:r>
              <a:rPr lang="en-US" dirty="0">
                <a:solidFill>
                  <a:srgbClr val="0000FF"/>
                </a:solidFill>
                <a:ea typeface="+mn-ea"/>
              </a:rPr>
              <a:t>Prominence of the major frequency peak</a:t>
            </a:r>
          </a:p>
          <a:p>
            <a:pPr lvl="1" fontAlgn="auto">
              <a:spcAft>
                <a:spcPts val="0"/>
              </a:spcAft>
              <a:buFont typeface="Arial" panose="020B0604020202020204" pitchFamily="34" charset="0"/>
              <a:buChar char="•"/>
              <a:defRPr/>
            </a:pPr>
            <a:r>
              <a:rPr lang="en-US" dirty="0">
                <a:solidFill>
                  <a:srgbClr val="0000FF"/>
                </a:solidFill>
                <a:ea typeface="+mn-ea"/>
              </a:rPr>
              <a:t>Avg. spacing of the frequency peaks</a:t>
            </a:r>
          </a:p>
          <a:p>
            <a:pPr lvl="1" fontAlgn="auto">
              <a:spcAft>
                <a:spcPts val="0"/>
              </a:spcAft>
              <a:buFont typeface="Arial" panose="020B0604020202020204" pitchFamily="34" charset="0"/>
              <a:buChar char="•"/>
              <a:defRPr/>
            </a:pPr>
            <a:r>
              <a:rPr lang="en-US" dirty="0">
                <a:solidFill>
                  <a:srgbClr val="0000FF"/>
                </a:solidFill>
                <a:ea typeface="+mn-ea"/>
              </a:rPr>
              <a:t>Avg. spacing of the time peaks</a:t>
            </a:r>
          </a:p>
          <a:p>
            <a:pPr lvl="1" fontAlgn="auto">
              <a:spcAft>
                <a:spcPts val="0"/>
              </a:spcAft>
              <a:buFont typeface="Arial" panose="020B0604020202020204" pitchFamily="34" charset="0"/>
              <a:buChar char="•"/>
              <a:defRPr/>
            </a:pPr>
            <a:r>
              <a:rPr lang="en-US" dirty="0">
                <a:solidFill>
                  <a:srgbClr val="0000FF"/>
                </a:solidFill>
                <a:ea typeface="+mn-ea"/>
              </a:rPr>
              <a:t>Normalized power centroid in the time direction</a:t>
            </a:r>
          </a:p>
          <a:p>
            <a:pPr lvl="1" fontAlgn="auto">
              <a:spcAft>
                <a:spcPts val="0"/>
              </a:spcAft>
              <a:buFont typeface="Arial" panose="020B0604020202020204" pitchFamily="34" charset="0"/>
              <a:buChar char="•"/>
              <a:defRPr/>
            </a:pPr>
            <a:r>
              <a:rPr lang="en-US" dirty="0">
                <a:solidFill>
                  <a:srgbClr val="0000FF"/>
                </a:solidFill>
                <a:ea typeface="+mn-ea"/>
              </a:rPr>
              <a:t>Width in the frequency direction (channels)</a:t>
            </a:r>
          </a:p>
        </p:txBody>
      </p:sp>
    </p:spTree>
    <p:extLst>
      <p:ext uri="{BB962C8B-B14F-4D97-AF65-F5344CB8AC3E}">
        <p14:creationId xmlns:p14="http://schemas.microsoft.com/office/powerpoint/2010/main" val="337672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a:t>
            </a:fld>
            <a:endParaRPr lang="en-US" dirty="0"/>
          </a:p>
        </p:txBody>
      </p:sp>
      <p:sp>
        <p:nvSpPr>
          <p:cNvPr id="5" name="TextBox 4"/>
          <p:cNvSpPr txBox="1"/>
          <p:nvPr/>
        </p:nvSpPr>
        <p:spPr>
          <a:xfrm>
            <a:off x="685800" y="1752600"/>
            <a:ext cx="7848600" cy="4154983"/>
          </a:xfrm>
          <a:prstGeom prst="rect">
            <a:avLst/>
          </a:prstGeom>
          <a:noFill/>
        </p:spPr>
        <p:txBody>
          <a:bodyPr wrap="square" rtlCol="0">
            <a:spAutoFit/>
          </a:bodyPr>
          <a:lstStyle/>
          <a:p>
            <a:r>
              <a:rPr lang="en-US" sz="2400" dirty="0">
                <a:solidFill>
                  <a:srgbClr val="FF0000"/>
                </a:solidFill>
              </a:rPr>
              <a:t>The Dominion Radio Astrophysical Observatory (DRAO) is located in a geographically isolated region near Penticton B.C.</a:t>
            </a:r>
          </a:p>
          <a:p>
            <a:br>
              <a:rPr lang="en-US" sz="2400" dirty="0"/>
            </a:br>
            <a:endParaRPr lang="en-US" sz="2400" dirty="0"/>
          </a:p>
          <a:p>
            <a:r>
              <a:rPr lang="en-US" sz="2400" dirty="0">
                <a:solidFill>
                  <a:srgbClr val="3366FF"/>
                </a:solidFill>
              </a:rPr>
              <a:t>This is the site of a multitude of sensitive RF detectors that require a quiet RF spectrum to effectively operate.</a:t>
            </a:r>
          </a:p>
          <a:p>
            <a:br>
              <a:rPr lang="en-US" sz="2400" dirty="0">
                <a:solidFill>
                  <a:srgbClr val="3366FF"/>
                </a:solidFill>
              </a:rPr>
            </a:br>
            <a:endParaRPr lang="en-US" sz="2400" dirty="0">
              <a:solidFill>
                <a:srgbClr val="3366FF"/>
              </a:solidFill>
            </a:endParaRPr>
          </a:p>
          <a:p>
            <a:r>
              <a:rPr lang="en-US" sz="2400" dirty="0"/>
              <a:t>For any given day, the site can experience any number of </a:t>
            </a:r>
            <a:r>
              <a:rPr lang="en-US" sz="2400" dirty="0">
                <a:solidFill>
                  <a:srgbClr val="FF3ADA"/>
                </a:solidFill>
              </a:rPr>
              <a:t>transient RF signals </a:t>
            </a:r>
            <a:r>
              <a:rPr lang="en-US" sz="2400" dirty="0"/>
              <a:t>due to a </a:t>
            </a:r>
            <a:r>
              <a:rPr lang="en-US" sz="2400" dirty="0">
                <a:solidFill>
                  <a:srgbClr val="FF3ADA"/>
                </a:solidFill>
              </a:rPr>
              <a:t>variety of sources</a:t>
            </a:r>
            <a:r>
              <a:rPr lang="en-US" sz="2400" dirty="0"/>
              <a:t>. </a:t>
            </a:r>
          </a:p>
        </p:txBody>
      </p:sp>
    </p:spTree>
    <p:extLst>
      <p:ext uri="{BB962C8B-B14F-4D97-AF65-F5344CB8AC3E}">
        <p14:creationId xmlns:p14="http://schemas.microsoft.com/office/powerpoint/2010/main" val="16131922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20</a:t>
            </a:fld>
            <a:endParaRPr lang="en-US" dirty="0"/>
          </a:p>
        </p:txBody>
      </p:sp>
      <p:sp>
        <p:nvSpPr>
          <p:cNvPr id="5" name="TextBox 4"/>
          <p:cNvSpPr txBox="1"/>
          <p:nvPr/>
        </p:nvSpPr>
        <p:spPr>
          <a:xfrm>
            <a:off x="0" y="1295400"/>
            <a:ext cx="9982200" cy="738664"/>
          </a:xfrm>
          <a:prstGeom prst="rect">
            <a:avLst/>
          </a:prstGeom>
          <a:noFill/>
        </p:spPr>
        <p:txBody>
          <a:bodyPr wrap="square" rtlCol="0">
            <a:spAutoFit/>
          </a:bodyPr>
          <a:lstStyle/>
          <a:p>
            <a:endParaRPr lang="en-US" dirty="0">
              <a:solidFill>
                <a:srgbClr val="FF0000"/>
              </a:solidFill>
            </a:endParaRPr>
          </a:p>
          <a:p>
            <a:r>
              <a:rPr lang="en-US" sz="2400" dirty="0">
                <a:solidFill>
                  <a:srgbClr val="FF0000"/>
                </a:solidFill>
              </a:rPr>
              <a:t>Various algorithms exist for clustering:  DBSCAN,  WARD (</a:t>
            </a:r>
            <a:r>
              <a:rPr lang="en-US" sz="2400" dirty="0" err="1">
                <a:solidFill>
                  <a:srgbClr val="FF0000"/>
                </a:solidFill>
              </a:rPr>
              <a:t>Matlab</a:t>
            </a:r>
            <a:r>
              <a:rPr lang="en-US" sz="2400" dirty="0">
                <a:solidFill>
                  <a:srgbClr val="FF0000"/>
                </a:solidFill>
              </a:rPr>
              <a:t>)</a:t>
            </a:r>
          </a:p>
        </p:txBody>
      </p:sp>
      <p:sp>
        <p:nvSpPr>
          <p:cNvPr id="6" name="TextBox 5"/>
          <p:cNvSpPr txBox="1"/>
          <p:nvPr/>
        </p:nvSpPr>
        <p:spPr>
          <a:xfrm>
            <a:off x="1219200" y="304800"/>
            <a:ext cx="5943600" cy="400110"/>
          </a:xfrm>
          <a:prstGeom prst="rect">
            <a:avLst/>
          </a:prstGeom>
          <a:noFill/>
        </p:spPr>
        <p:txBody>
          <a:bodyPr wrap="square" rtlCol="0">
            <a:spAutoFit/>
          </a:bodyPr>
          <a:lstStyle/>
          <a:p>
            <a:r>
              <a:rPr lang="en-US" sz="2000" b="1" dirty="0">
                <a:solidFill>
                  <a:schemeClr val="bg1"/>
                </a:solidFill>
              </a:rPr>
              <a:t>Clustering the feature vectors in the  data</a:t>
            </a:r>
          </a:p>
        </p:txBody>
      </p:sp>
      <p:pic>
        <p:nvPicPr>
          <p:cNvPr id="7" name="Picture 6" descr="c42c63clu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304800"/>
            <a:ext cx="8929255" cy="8991600"/>
          </a:xfrm>
          <a:prstGeom prst="rect">
            <a:avLst/>
          </a:prstGeom>
        </p:spPr>
      </p:pic>
      <p:sp>
        <p:nvSpPr>
          <p:cNvPr id="8" name="TextBox 7"/>
          <p:cNvSpPr txBox="1"/>
          <p:nvPr/>
        </p:nvSpPr>
        <p:spPr>
          <a:xfrm>
            <a:off x="2819400" y="2667000"/>
            <a:ext cx="3657600" cy="461665"/>
          </a:xfrm>
          <a:prstGeom prst="rect">
            <a:avLst/>
          </a:prstGeom>
          <a:noFill/>
        </p:spPr>
        <p:txBody>
          <a:bodyPr wrap="square" rtlCol="0">
            <a:spAutoFit/>
          </a:bodyPr>
          <a:lstStyle/>
          <a:p>
            <a:r>
              <a:rPr lang="en-US" sz="2400" dirty="0">
                <a:solidFill>
                  <a:srgbClr val="FF3ADA"/>
                </a:solidFill>
              </a:rPr>
              <a:t>Cluster on the </a:t>
            </a:r>
            <a:r>
              <a:rPr lang="en-US" sz="2400" dirty="0" err="1">
                <a:solidFill>
                  <a:srgbClr val="FF3ADA"/>
                </a:solidFill>
              </a:rPr>
              <a:t>cumulants</a:t>
            </a:r>
            <a:endParaRPr lang="en-US" sz="2400" dirty="0">
              <a:solidFill>
                <a:srgbClr val="FF3ADA"/>
              </a:solidFill>
            </a:endParaRPr>
          </a:p>
        </p:txBody>
      </p:sp>
    </p:spTree>
    <p:extLst>
      <p:ext uri="{BB962C8B-B14F-4D97-AF65-F5344CB8AC3E}">
        <p14:creationId xmlns:p14="http://schemas.microsoft.com/office/powerpoint/2010/main" val="2182206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21</a:t>
            </a:fld>
            <a:endParaRPr lang="en-US" dirty="0"/>
          </a:p>
        </p:txBody>
      </p:sp>
      <p:pic>
        <p:nvPicPr>
          <p:cNvPr id="6" name="Picture 5" descr="tpkfpkclust.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609600"/>
            <a:ext cx="9448800" cy="9339729"/>
          </a:xfrm>
          <a:prstGeom prst="rect">
            <a:avLst/>
          </a:prstGeom>
        </p:spPr>
      </p:pic>
      <p:sp>
        <p:nvSpPr>
          <p:cNvPr id="7" name="TextBox 6"/>
          <p:cNvSpPr txBox="1"/>
          <p:nvPr/>
        </p:nvSpPr>
        <p:spPr>
          <a:xfrm>
            <a:off x="5029200" y="2209800"/>
            <a:ext cx="2438400" cy="1569660"/>
          </a:xfrm>
          <a:prstGeom prst="rect">
            <a:avLst/>
          </a:prstGeom>
          <a:noFill/>
        </p:spPr>
        <p:txBody>
          <a:bodyPr wrap="square" rtlCol="0">
            <a:spAutoFit/>
          </a:bodyPr>
          <a:lstStyle/>
          <a:p>
            <a:r>
              <a:rPr lang="en-US" sz="2400" dirty="0">
                <a:solidFill>
                  <a:schemeClr val="accent6">
                    <a:lumMod val="75000"/>
                  </a:schemeClr>
                </a:solidFill>
              </a:rPr>
              <a:t>Cluster on number of time and frequency peaks</a:t>
            </a:r>
          </a:p>
        </p:txBody>
      </p:sp>
    </p:spTree>
    <p:extLst>
      <p:ext uri="{BB962C8B-B14F-4D97-AF65-F5344CB8AC3E}">
        <p14:creationId xmlns:p14="http://schemas.microsoft.com/office/powerpoint/2010/main" val="1738554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Hierarchical clustering</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22</a:t>
            </a:fld>
            <a:endParaRPr lang="en-US" dirty="0"/>
          </a:p>
        </p:txBody>
      </p:sp>
      <p:sp>
        <p:nvSpPr>
          <p:cNvPr id="5" name="TextBox 4"/>
          <p:cNvSpPr txBox="1"/>
          <p:nvPr/>
        </p:nvSpPr>
        <p:spPr>
          <a:xfrm>
            <a:off x="685800" y="1519535"/>
            <a:ext cx="9067800" cy="461665"/>
          </a:xfrm>
          <a:prstGeom prst="rect">
            <a:avLst/>
          </a:prstGeom>
          <a:noFill/>
        </p:spPr>
        <p:txBody>
          <a:bodyPr wrap="square" rtlCol="0">
            <a:spAutoFit/>
          </a:bodyPr>
          <a:lstStyle/>
          <a:p>
            <a:r>
              <a:rPr lang="en-US" dirty="0"/>
              <a:t>           </a:t>
            </a:r>
            <a:r>
              <a:rPr lang="en-US" sz="2400" dirty="0">
                <a:solidFill>
                  <a:srgbClr val="0000FF"/>
                </a:solidFill>
              </a:rPr>
              <a:t>The two cluster indices appear to be independent</a:t>
            </a:r>
          </a:p>
        </p:txBody>
      </p:sp>
      <p:pic>
        <p:nvPicPr>
          <p:cNvPr id="6" name="Picture 5" descr="cctf.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06083"/>
            <a:ext cx="6159500" cy="7971117"/>
          </a:xfrm>
          <a:prstGeom prst="rect">
            <a:avLst/>
          </a:prstGeom>
        </p:spPr>
      </p:pic>
      <p:sp>
        <p:nvSpPr>
          <p:cNvPr id="7" name="TextBox 6"/>
          <p:cNvSpPr txBox="1"/>
          <p:nvPr/>
        </p:nvSpPr>
        <p:spPr>
          <a:xfrm>
            <a:off x="152400" y="2743200"/>
            <a:ext cx="2057400" cy="646331"/>
          </a:xfrm>
          <a:prstGeom prst="rect">
            <a:avLst/>
          </a:prstGeom>
          <a:noFill/>
        </p:spPr>
        <p:txBody>
          <a:bodyPr wrap="square" rtlCol="0">
            <a:spAutoFit/>
          </a:bodyPr>
          <a:lstStyle/>
          <a:p>
            <a:r>
              <a:rPr lang="en-US" dirty="0">
                <a:solidFill>
                  <a:srgbClr val="FF0000"/>
                </a:solidFill>
              </a:rPr>
              <a:t>Time-frequency cluster index: </a:t>
            </a:r>
            <a:r>
              <a:rPr lang="en-US" dirty="0" err="1">
                <a:solidFill>
                  <a:srgbClr val="FF0000"/>
                </a:solidFill>
              </a:rPr>
              <a:t>tf</a:t>
            </a:r>
            <a:endParaRPr lang="en-US" dirty="0">
              <a:solidFill>
                <a:srgbClr val="FF0000"/>
              </a:solidFill>
            </a:endParaRPr>
          </a:p>
        </p:txBody>
      </p:sp>
      <p:sp>
        <p:nvSpPr>
          <p:cNvPr id="8" name="TextBox 7"/>
          <p:cNvSpPr txBox="1"/>
          <p:nvPr/>
        </p:nvSpPr>
        <p:spPr>
          <a:xfrm>
            <a:off x="4038600" y="6031468"/>
            <a:ext cx="3505200" cy="369332"/>
          </a:xfrm>
          <a:prstGeom prst="rect">
            <a:avLst/>
          </a:prstGeom>
          <a:noFill/>
        </p:spPr>
        <p:txBody>
          <a:bodyPr wrap="square" rtlCol="0">
            <a:spAutoFit/>
          </a:bodyPr>
          <a:lstStyle/>
          <a:p>
            <a:r>
              <a:rPr lang="en-US" dirty="0" err="1">
                <a:solidFill>
                  <a:srgbClr val="FF0000"/>
                </a:solidFill>
              </a:rPr>
              <a:t>Cumulant</a:t>
            </a:r>
            <a:r>
              <a:rPr lang="en-US" dirty="0">
                <a:solidFill>
                  <a:srgbClr val="FF0000"/>
                </a:solidFill>
              </a:rPr>
              <a:t> index:  cc</a:t>
            </a:r>
          </a:p>
        </p:txBody>
      </p:sp>
    </p:spTree>
    <p:extLst>
      <p:ext uri="{BB962C8B-B14F-4D97-AF65-F5344CB8AC3E}">
        <p14:creationId xmlns:p14="http://schemas.microsoft.com/office/powerpoint/2010/main" val="224478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Combine the cluster indices</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23</a:t>
            </a:fld>
            <a:endParaRPr lang="en-US" dirty="0"/>
          </a:p>
        </p:txBody>
      </p:sp>
      <p:sp>
        <p:nvSpPr>
          <p:cNvPr id="5" name="TextBox 4"/>
          <p:cNvSpPr txBox="1"/>
          <p:nvPr/>
        </p:nvSpPr>
        <p:spPr>
          <a:xfrm>
            <a:off x="762000" y="1905000"/>
            <a:ext cx="7772400" cy="3231654"/>
          </a:xfrm>
          <a:prstGeom prst="rect">
            <a:avLst/>
          </a:prstGeom>
          <a:noFill/>
        </p:spPr>
        <p:txBody>
          <a:bodyPr wrap="square" rtlCol="0">
            <a:spAutoFit/>
          </a:bodyPr>
          <a:lstStyle/>
          <a:p>
            <a:r>
              <a:rPr lang="en-US" sz="2000" dirty="0">
                <a:solidFill>
                  <a:srgbClr val="0000FF"/>
                </a:solidFill>
              </a:rPr>
              <a:t>    </a:t>
            </a:r>
            <a:r>
              <a:rPr lang="en-US" sz="2400" dirty="0">
                <a:solidFill>
                  <a:srgbClr val="0000FF"/>
                </a:solidFill>
              </a:rPr>
              <a:t> Give a combined cluster index vector</a:t>
            </a:r>
          </a:p>
          <a:p>
            <a:endParaRPr lang="en-US" sz="2400" dirty="0">
              <a:solidFill>
                <a:srgbClr val="0000FF"/>
              </a:solidFill>
            </a:endParaRPr>
          </a:p>
          <a:p>
            <a:endParaRPr lang="en-US" dirty="0"/>
          </a:p>
          <a:p>
            <a:endParaRPr lang="en-US" dirty="0"/>
          </a:p>
          <a:p>
            <a:r>
              <a:rPr lang="en-US" sz="2400" dirty="0">
                <a:solidFill>
                  <a:srgbClr val="FF0000"/>
                </a:solidFill>
              </a:rPr>
              <a:t>                     </a:t>
            </a:r>
            <a:r>
              <a:rPr lang="en-US" sz="2400" dirty="0"/>
              <a:t>   I = (</a:t>
            </a:r>
            <a:r>
              <a:rPr lang="en-US" sz="2400" dirty="0" err="1"/>
              <a:t>cc,tf</a:t>
            </a:r>
            <a:r>
              <a:rPr lang="en-US" sz="2400" dirty="0"/>
              <a:t>)</a:t>
            </a:r>
          </a:p>
          <a:p>
            <a:endParaRPr lang="en-US" sz="2400" dirty="0">
              <a:solidFill>
                <a:srgbClr val="FF0000"/>
              </a:solidFill>
            </a:endParaRPr>
          </a:p>
          <a:p>
            <a:endParaRPr lang="en-US" sz="2400" dirty="0">
              <a:solidFill>
                <a:srgbClr val="FF0000"/>
              </a:solidFill>
            </a:endParaRPr>
          </a:p>
          <a:p>
            <a:r>
              <a:rPr lang="en-US" sz="2400" dirty="0">
                <a:solidFill>
                  <a:srgbClr val="FF0000"/>
                </a:solidFill>
              </a:rPr>
              <a:t>This seems to be effective in classifying the signals and identifying new signals </a:t>
            </a:r>
          </a:p>
        </p:txBody>
      </p:sp>
    </p:spTree>
    <p:extLst>
      <p:ext uri="{BB962C8B-B14F-4D97-AF65-F5344CB8AC3E}">
        <p14:creationId xmlns:p14="http://schemas.microsoft.com/office/powerpoint/2010/main" val="3559367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Cluster 1:  I = (2,4)</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24</a:t>
            </a:fld>
            <a:endParaRPr lang="en-US" dirty="0"/>
          </a:p>
        </p:txBody>
      </p:sp>
      <p:pic>
        <p:nvPicPr>
          <p:cNvPr id="5" name="Picture 4" descr="Clust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731645"/>
            <a:ext cx="6286500" cy="4714875"/>
          </a:xfrm>
          <a:prstGeom prst="rect">
            <a:avLst/>
          </a:prstGeom>
        </p:spPr>
      </p:pic>
    </p:spTree>
    <p:extLst>
      <p:ext uri="{BB962C8B-B14F-4D97-AF65-F5344CB8AC3E}">
        <p14:creationId xmlns:p14="http://schemas.microsoft.com/office/powerpoint/2010/main" val="2058398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Cluster 2:  I = (2,2)</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25</a:t>
            </a:fld>
            <a:endParaRPr lang="en-US" dirty="0"/>
          </a:p>
        </p:txBody>
      </p:sp>
      <p:pic>
        <p:nvPicPr>
          <p:cNvPr id="7" name="Picture 6" descr="Cluste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524000"/>
            <a:ext cx="6667500" cy="5000625"/>
          </a:xfrm>
          <a:prstGeom prst="rect">
            <a:avLst/>
          </a:prstGeom>
        </p:spPr>
      </p:pic>
    </p:spTree>
    <p:extLst>
      <p:ext uri="{BB962C8B-B14F-4D97-AF65-F5344CB8AC3E}">
        <p14:creationId xmlns:p14="http://schemas.microsoft.com/office/powerpoint/2010/main" val="34405409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Cluster 3:  I = (1,3)</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26</a:t>
            </a:fld>
            <a:endParaRPr lang="en-US" dirty="0"/>
          </a:p>
        </p:txBody>
      </p:sp>
      <p:pic>
        <p:nvPicPr>
          <p:cNvPr id="5" name="Picture 4" descr="Cluste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47800"/>
            <a:ext cx="6515100" cy="4886325"/>
          </a:xfrm>
          <a:prstGeom prst="rect">
            <a:avLst/>
          </a:prstGeom>
        </p:spPr>
      </p:pic>
    </p:spTree>
    <p:extLst>
      <p:ext uri="{BB962C8B-B14F-4D97-AF65-F5344CB8AC3E}">
        <p14:creationId xmlns:p14="http://schemas.microsoft.com/office/powerpoint/2010/main" val="1650023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Cluster 7:  I = (1,4)</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27</a:t>
            </a:fld>
            <a:endParaRPr lang="en-US" dirty="0"/>
          </a:p>
        </p:txBody>
      </p:sp>
      <p:pic>
        <p:nvPicPr>
          <p:cNvPr id="5" name="Picture 4" descr="Cluster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447800"/>
            <a:ext cx="6807200" cy="5105400"/>
          </a:xfrm>
          <a:prstGeom prst="rect">
            <a:avLst/>
          </a:prstGeom>
        </p:spPr>
      </p:pic>
    </p:spTree>
    <p:extLst>
      <p:ext uri="{BB962C8B-B14F-4D97-AF65-F5344CB8AC3E}">
        <p14:creationId xmlns:p14="http://schemas.microsoft.com/office/powerpoint/2010/main" val="538832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FF00"/>
                </a:solidFill>
              </a:rPr>
              <a:t>Cluster 8: I = (1,1)</a:t>
            </a:r>
          </a:p>
        </p:txBody>
      </p:sp>
      <p:sp>
        <p:nvSpPr>
          <p:cNvPr id="4" name="Slide Number Placeholder 3"/>
          <p:cNvSpPr>
            <a:spLocks noGrp="1"/>
          </p:cNvSpPr>
          <p:nvPr>
            <p:ph type="sldNum" sz="quarter" idx="12"/>
          </p:nvPr>
        </p:nvSpPr>
        <p:spPr/>
        <p:txBody>
          <a:bodyPr/>
          <a:lstStyle/>
          <a:p>
            <a:fld id="{A5580D42-4309-42CB-9101-536F0D1551A5}" type="slidenum">
              <a:rPr lang="en-US" smtClean="0"/>
              <a:pPr/>
              <a:t>28</a:t>
            </a:fld>
            <a:endParaRPr lang="en-US" dirty="0"/>
          </a:p>
        </p:txBody>
      </p:sp>
      <p:pic>
        <p:nvPicPr>
          <p:cNvPr id="5" name="Picture 4" descr="Cluster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628775"/>
            <a:ext cx="6362700" cy="4772025"/>
          </a:xfrm>
          <a:prstGeom prst="rect">
            <a:avLst/>
          </a:prstGeom>
        </p:spPr>
      </p:pic>
    </p:spTree>
    <p:extLst>
      <p:ext uri="{BB962C8B-B14F-4D97-AF65-F5344CB8AC3E}">
        <p14:creationId xmlns:p14="http://schemas.microsoft.com/office/powerpoint/2010/main" val="3769814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itle 1"/>
          <p:cNvSpPr>
            <a:spLocks noGrp="1" noChangeArrowheads="1"/>
          </p:cNvSpPr>
          <p:nvPr>
            <p:ph type="title"/>
          </p:nvPr>
        </p:nvSpPr>
        <p:spPr/>
        <p:txBody>
          <a:bodyPr/>
          <a:lstStyle/>
          <a:p>
            <a:r>
              <a:rPr lang="en-US" dirty="0" err="1">
                <a:latin typeface="+mn-lt"/>
              </a:rPr>
              <a:t>Autoencoder</a:t>
            </a:r>
            <a:r>
              <a:rPr lang="en-US" dirty="0">
                <a:latin typeface="+mn-lt"/>
              </a:rPr>
              <a:t> approach</a:t>
            </a:r>
          </a:p>
        </p:txBody>
      </p:sp>
      <p:sp>
        <p:nvSpPr>
          <p:cNvPr id="3" name="Content Placeholder 2">
            <a:extLst>
              <a:ext uri="{FF2B5EF4-FFF2-40B4-BE49-F238E27FC236}">
                <a16:creationId xmlns:a16="http://schemas.microsoft.com/office/drawing/2014/main" id="{10D193CB-CDEA-CE44-A52D-007C1D4FB666}"/>
              </a:ext>
            </a:extLst>
          </p:cNvPr>
          <p:cNvSpPr>
            <a:spLocks noGrp="1"/>
          </p:cNvSpPr>
          <p:nvPr>
            <p:ph idx="1"/>
          </p:nvPr>
        </p:nvSpPr>
        <p:spPr/>
        <p:txBody>
          <a:bodyPr rtlCol="0">
            <a:normAutofit/>
          </a:bodyPr>
          <a:lstStyle/>
          <a:p>
            <a:pPr fontAlgn="auto">
              <a:spcAft>
                <a:spcPts val="0"/>
              </a:spcAft>
              <a:buFont typeface="Arial" panose="020B0604020202020204" pitchFamily="34" charset="0"/>
              <a:buChar char="•"/>
              <a:defRPr/>
            </a:pPr>
            <a:r>
              <a:rPr lang="en-US" dirty="0">
                <a:solidFill>
                  <a:srgbClr val="0000FF"/>
                </a:solidFill>
                <a:ea typeface="+mn-ea"/>
              </a:rPr>
              <a:t>Separately, two methods were tried using a convolutional autoencoder on the baseband time-series data</a:t>
            </a:r>
            <a:r>
              <a:rPr lang="en-US" dirty="0">
                <a:ea typeface="+mn-ea"/>
              </a:rPr>
              <a:t>:</a:t>
            </a:r>
          </a:p>
          <a:p>
            <a:pPr marL="0" indent="0" fontAlgn="auto">
              <a:spcAft>
                <a:spcPts val="0"/>
              </a:spcAft>
              <a:buFont typeface="Arial" panose="020B0604020202020204" pitchFamily="34" charset="0"/>
              <a:buNone/>
              <a:defRPr/>
            </a:pPr>
            <a:endParaRPr lang="en-US" dirty="0">
              <a:ea typeface="+mn-ea"/>
            </a:endParaRPr>
          </a:p>
          <a:p>
            <a:pPr lvl="1" fontAlgn="auto">
              <a:spcAft>
                <a:spcPts val="0"/>
              </a:spcAft>
              <a:buFont typeface="Arial" panose="020B0604020202020204" pitchFamily="34" charset="0"/>
              <a:buChar char="•"/>
              <a:defRPr/>
            </a:pPr>
            <a:r>
              <a:rPr lang="en-US" dirty="0">
                <a:solidFill>
                  <a:srgbClr val="FF0000"/>
                </a:solidFill>
                <a:ea typeface="+mn-ea"/>
              </a:rPr>
              <a:t>The first idea is to shove all the signals into the encoder, and use the latent feature space for clustering (in progress)</a:t>
            </a:r>
          </a:p>
          <a:p>
            <a:pPr marL="457200" lvl="1" indent="0" fontAlgn="auto">
              <a:spcAft>
                <a:spcPts val="0"/>
              </a:spcAft>
              <a:buFont typeface="Arial" panose="020B0604020202020204" pitchFamily="34" charset="0"/>
              <a:buNone/>
              <a:defRPr/>
            </a:pPr>
            <a:endParaRPr lang="en-US" dirty="0">
              <a:solidFill>
                <a:srgbClr val="FF0000"/>
              </a:solidFill>
              <a:ea typeface="+mn-ea"/>
            </a:endParaRPr>
          </a:p>
          <a:p>
            <a:pPr lvl="1" fontAlgn="auto">
              <a:spcAft>
                <a:spcPts val="0"/>
              </a:spcAft>
              <a:buFont typeface="Arial" panose="020B0604020202020204" pitchFamily="34" charset="0"/>
              <a:buChar char="•"/>
              <a:defRPr/>
            </a:pPr>
            <a:r>
              <a:rPr lang="en-US" dirty="0">
                <a:ea typeface="+mn-ea"/>
              </a:rPr>
              <a:t>The second idea is to not cluster, instead training the autoencoder on the full dataset, then compute the difference between the input and the reconstruction. If the error is large enough, it’s “anomalous”.</a:t>
            </a:r>
          </a:p>
          <a:p>
            <a:pPr lvl="1" fontAlgn="auto">
              <a:spcAft>
                <a:spcPts val="0"/>
              </a:spcAft>
              <a:buFont typeface="Arial" panose="020B0604020202020204" pitchFamily="34" charset="0"/>
              <a:buChar char="•"/>
              <a:defRPr/>
            </a:pPr>
            <a:endParaRPr lang="en-US" dirty="0">
              <a:solidFill>
                <a:srgbClr val="FF3ADA"/>
              </a:solidFill>
              <a:ea typeface="+mn-ea"/>
            </a:endParaRPr>
          </a:p>
        </p:txBody>
      </p:sp>
    </p:spTree>
    <p:extLst>
      <p:ext uri="{BB962C8B-B14F-4D97-AF65-F5344CB8AC3E}">
        <p14:creationId xmlns:p14="http://schemas.microsoft.com/office/powerpoint/2010/main" val="3992937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IPSW Questions</a:t>
            </a:r>
          </a:p>
        </p:txBody>
      </p:sp>
      <p:sp>
        <p:nvSpPr>
          <p:cNvPr id="4" name="Slide Number Placeholder 3"/>
          <p:cNvSpPr>
            <a:spLocks noGrp="1"/>
          </p:cNvSpPr>
          <p:nvPr>
            <p:ph type="sldNum" sz="quarter" idx="12"/>
          </p:nvPr>
        </p:nvSpPr>
        <p:spPr/>
        <p:txBody>
          <a:bodyPr/>
          <a:lstStyle/>
          <a:p>
            <a:fld id="{A5580D42-4309-42CB-9101-536F0D1551A5}" type="slidenum">
              <a:rPr lang="en-US" smtClean="0"/>
              <a:pPr/>
              <a:t>3</a:t>
            </a:fld>
            <a:endParaRPr lang="en-US" dirty="0"/>
          </a:p>
        </p:txBody>
      </p:sp>
      <p:sp>
        <p:nvSpPr>
          <p:cNvPr id="5" name="TextBox 4"/>
          <p:cNvSpPr txBox="1"/>
          <p:nvPr/>
        </p:nvSpPr>
        <p:spPr>
          <a:xfrm>
            <a:off x="457200" y="1371600"/>
            <a:ext cx="8839200" cy="5262979"/>
          </a:xfrm>
          <a:prstGeom prst="rect">
            <a:avLst/>
          </a:prstGeom>
          <a:noFill/>
        </p:spPr>
        <p:txBody>
          <a:bodyPr wrap="square" rtlCol="0">
            <a:spAutoFit/>
          </a:bodyPr>
          <a:lstStyle/>
          <a:p>
            <a:r>
              <a:rPr lang="en-US" sz="2400" dirty="0">
                <a:solidFill>
                  <a:srgbClr val="3366FF"/>
                </a:solidFill>
              </a:rPr>
              <a:t>DRAO would like to develop the capability to</a:t>
            </a:r>
            <a:r>
              <a:rPr lang="en-US" sz="2400" dirty="0"/>
              <a:t>:</a:t>
            </a:r>
          </a:p>
          <a:p>
            <a:endParaRPr lang="en-US" sz="2400" dirty="0"/>
          </a:p>
          <a:p>
            <a:endParaRPr lang="en-US" sz="2400" dirty="0"/>
          </a:p>
          <a:p>
            <a:pPr marL="342900" indent="-342900">
              <a:buFont typeface="Arial"/>
              <a:buChar char="•"/>
            </a:pPr>
            <a:r>
              <a:rPr lang="en-US" sz="2400" dirty="0">
                <a:solidFill>
                  <a:srgbClr val="0000FF"/>
                </a:solidFill>
              </a:rPr>
              <a:t>Classify and Cluster </a:t>
            </a:r>
            <a:r>
              <a:rPr lang="en-US" sz="2400" dirty="0">
                <a:solidFill>
                  <a:srgbClr val="FF0000"/>
                </a:solidFill>
              </a:rPr>
              <a:t>the set of known RF sources as they are determined</a:t>
            </a:r>
          </a:p>
          <a:p>
            <a:pPr marL="342900" indent="-342900">
              <a:buFont typeface="Arial"/>
              <a:buChar char="•"/>
            </a:pPr>
            <a:r>
              <a:rPr lang="en-US" sz="2400" dirty="0">
                <a:solidFill>
                  <a:srgbClr val="0000FF"/>
                </a:solidFill>
              </a:rPr>
              <a:t>Identify any novel </a:t>
            </a:r>
            <a:r>
              <a:rPr lang="en-US" sz="2400" dirty="0">
                <a:solidFill>
                  <a:srgbClr val="FF0000"/>
                </a:solidFill>
              </a:rPr>
              <a:t>RF sources that have not been previously classified</a:t>
            </a:r>
          </a:p>
          <a:p>
            <a:pPr marL="342900" indent="-342900">
              <a:buFont typeface="Arial"/>
              <a:buChar char="•"/>
            </a:pPr>
            <a:r>
              <a:rPr lang="en-US" sz="2400" dirty="0">
                <a:solidFill>
                  <a:srgbClr val="0000FF"/>
                </a:solidFill>
              </a:rPr>
              <a:t>Provide a set of descriptors </a:t>
            </a:r>
            <a:r>
              <a:rPr lang="en-US" sz="2400" dirty="0">
                <a:solidFill>
                  <a:srgbClr val="FF0000"/>
                </a:solidFill>
              </a:rPr>
              <a:t>for each novel source</a:t>
            </a:r>
          </a:p>
          <a:p>
            <a:pPr marL="342900" indent="-342900">
              <a:buFont typeface="Arial"/>
              <a:buChar char="•"/>
            </a:pPr>
            <a:r>
              <a:rPr lang="en-US" sz="2400" dirty="0">
                <a:solidFill>
                  <a:srgbClr val="0000FF"/>
                </a:solidFill>
              </a:rPr>
              <a:t>Update the clusters </a:t>
            </a:r>
            <a:r>
              <a:rPr lang="en-US" sz="2400" dirty="0">
                <a:solidFill>
                  <a:srgbClr val="FF0000"/>
                </a:solidFill>
              </a:rPr>
              <a:t>dynamically as novel sources are identified</a:t>
            </a:r>
          </a:p>
          <a:p>
            <a:endParaRPr lang="en-US" sz="2400" dirty="0">
              <a:solidFill>
                <a:srgbClr val="FF0000"/>
              </a:solidFill>
            </a:endParaRPr>
          </a:p>
          <a:p>
            <a:r>
              <a:rPr lang="en-US" sz="2400" dirty="0"/>
              <a:t>Once identified, the hope is that </a:t>
            </a:r>
            <a:r>
              <a:rPr lang="en-US" sz="2400" dirty="0">
                <a:solidFill>
                  <a:srgbClr val="0000FF"/>
                </a:solidFill>
              </a:rPr>
              <a:t>any novel sources can be eliminated </a:t>
            </a:r>
            <a:r>
              <a:rPr lang="en-US" sz="2400" dirty="0"/>
              <a:t>with this technique.</a:t>
            </a:r>
          </a:p>
          <a:p>
            <a:endParaRPr lang="en-US" sz="2400" dirty="0"/>
          </a:p>
        </p:txBody>
      </p:sp>
    </p:spTree>
    <p:extLst>
      <p:ext uri="{BB962C8B-B14F-4D97-AF65-F5344CB8AC3E}">
        <p14:creationId xmlns:p14="http://schemas.microsoft.com/office/powerpoint/2010/main" val="3306924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93F67B-C108-0F41-BC38-2B46901C1982}"/>
              </a:ext>
            </a:extLst>
          </p:cNvPr>
          <p:cNvSpPr>
            <a:spLocks noGrp="1"/>
          </p:cNvSpPr>
          <p:nvPr>
            <p:ph type="title"/>
          </p:nvPr>
        </p:nvSpPr>
        <p:spPr/>
        <p:txBody>
          <a:bodyPr/>
          <a:lstStyle/>
          <a:p>
            <a:r>
              <a:rPr lang="en-US" dirty="0"/>
              <a:t>Autoencoder approach</a:t>
            </a:r>
          </a:p>
        </p:txBody>
      </p:sp>
      <p:sp>
        <p:nvSpPr>
          <p:cNvPr id="6" name="Content Placeholder 5">
            <a:extLst>
              <a:ext uri="{FF2B5EF4-FFF2-40B4-BE49-F238E27FC236}">
                <a16:creationId xmlns:a16="http://schemas.microsoft.com/office/drawing/2014/main" id="{8534B7CE-F653-6642-AA3C-4914114272A4}"/>
              </a:ext>
            </a:extLst>
          </p:cNvPr>
          <p:cNvSpPr>
            <a:spLocks noGrp="1"/>
          </p:cNvSpPr>
          <p:nvPr>
            <p:ph sz="half" idx="1"/>
          </p:nvPr>
        </p:nvSpPr>
        <p:spPr/>
        <p:txBody>
          <a:bodyPr>
            <a:normAutofit lnSpcReduction="10000"/>
          </a:bodyPr>
          <a:lstStyle/>
          <a:p>
            <a:pPr lvl="1">
              <a:defRPr/>
            </a:pPr>
            <a:r>
              <a:rPr lang="en-US" dirty="0"/>
              <a:t>First it was trained on all of the dataset with a </a:t>
            </a:r>
            <a:r>
              <a:rPr lang="en-US" dirty="0" err="1"/>
              <a:t>P</a:t>
            </a:r>
            <a:r>
              <a:rPr lang="en-US" baseline="-25000" dirty="0" err="1"/>
              <a:t>db</a:t>
            </a:r>
            <a:r>
              <a:rPr lang="en-US" dirty="0"/>
              <a:t> greater than 40 dB, then compared with simulated pure white noise (on the right)</a:t>
            </a:r>
          </a:p>
          <a:p>
            <a:pPr marL="452438" lvl="2" indent="-227013">
              <a:spcBef>
                <a:spcPts val="600"/>
              </a:spcBef>
              <a:defRPr/>
            </a:pPr>
            <a:r>
              <a:rPr lang="en-US" sz="2100" dirty="0">
                <a:solidFill>
                  <a:srgbClr val="0000FF"/>
                </a:solidFill>
              </a:rPr>
              <a:t>Next a collection of real signals known to be noisy was used for training, and then the rest were for testing (in progress)</a:t>
            </a:r>
          </a:p>
          <a:p>
            <a:pPr lvl="1">
              <a:defRPr/>
            </a:pPr>
            <a:r>
              <a:rPr lang="en-US" dirty="0">
                <a:solidFill>
                  <a:srgbClr val="FF3ADA"/>
                </a:solidFill>
              </a:rPr>
              <a:t>The following  slides show the process of separating those signals using a parallel coordinates plot</a:t>
            </a:r>
          </a:p>
          <a:p>
            <a:endParaRPr lang="en-US" dirty="0"/>
          </a:p>
        </p:txBody>
      </p:sp>
      <p:pic>
        <p:nvPicPr>
          <p:cNvPr id="9" name="Content Placeholder 8">
            <a:extLst>
              <a:ext uri="{FF2B5EF4-FFF2-40B4-BE49-F238E27FC236}">
                <a16:creationId xmlns:a16="http://schemas.microsoft.com/office/drawing/2014/main" id="{A0E5C428-52E9-5841-8AC4-A4B445A87F9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3774" t="10508" r="7547"/>
          <a:stretch/>
        </p:blipFill>
        <p:spPr>
          <a:xfrm>
            <a:off x="4495800" y="2110581"/>
            <a:ext cx="4631175" cy="3505200"/>
          </a:xfrm>
        </p:spPr>
      </p:pic>
      <p:sp>
        <p:nvSpPr>
          <p:cNvPr id="4" name="Slide Number Placeholder 3">
            <a:extLst>
              <a:ext uri="{FF2B5EF4-FFF2-40B4-BE49-F238E27FC236}">
                <a16:creationId xmlns:a16="http://schemas.microsoft.com/office/drawing/2014/main" id="{C0A8E431-6D33-C745-AB23-85073FD587F2}"/>
              </a:ext>
            </a:extLst>
          </p:cNvPr>
          <p:cNvSpPr>
            <a:spLocks noGrp="1"/>
          </p:cNvSpPr>
          <p:nvPr>
            <p:ph type="sldNum" sz="quarter" idx="12"/>
          </p:nvPr>
        </p:nvSpPr>
        <p:spPr/>
        <p:txBody>
          <a:bodyPr/>
          <a:lstStyle/>
          <a:p>
            <a:fld id="{A5580D42-4309-42CB-9101-536F0D1551A5}" type="slidenum">
              <a:rPr lang="en-US" smtClean="0"/>
              <a:pPr/>
              <a:t>30</a:t>
            </a:fld>
            <a:endParaRPr lang="en-US" dirty="0"/>
          </a:p>
        </p:txBody>
      </p:sp>
    </p:spTree>
    <p:extLst>
      <p:ext uri="{BB962C8B-B14F-4D97-AF65-F5344CB8AC3E}">
        <p14:creationId xmlns:p14="http://schemas.microsoft.com/office/powerpoint/2010/main" val="31650534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p:cNvSpPr>
            <a:spLocks noGrp="1" noChangeArrowheads="1"/>
          </p:cNvSpPr>
          <p:nvPr>
            <p:ph type="title"/>
          </p:nvPr>
        </p:nvSpPr>
        <p:spPr/>
        <p:txBody>
          <a:bodyPr/>
          <a:lstStyle/>
          <a:p>
            <a:r>
              <a:rPr lang="en-US" dirty="0">
                <a:latin typeface="+mj-lt"/>
              </a:rPr>
              <a:t>Full dataset</a:t>
            </a:r>
          </a:p>
        </p:txBody>
      </p:sp>
      <p:pic>
        <p:nvPicPr>
          <p:cNvPr id="4098" name="Content Placeholder 8"/>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6793" b="10939"/>
          <a:stretch>
            <a:fillRect/>
          </a:stretch>
        </p:blipFill>
        <p:spPr>
          <a:xfrm>
            <a:off x="566738" y="1209676"/>
            <a:ext cx="8010525" cy="5648325"/>
          </a:xfrm>
        </p:spPr>
      </p:pic>
    </p:spTree>
    <p:extLst>
      <p:ext uri="{BB962C8B-B14F-4D97-AF65-F5344CB8AC3E}">
        <p14:creationId xmlns:p14="http://schemas.microsoft.com/office/powerpoint/2010/main" val="12097343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itle 1"/>
          <p:cNvSpPr>
            <a:spLocks noGrp="1" noChangeArrowheads="1"/>
          </p:cNvSpPr>
          <p:nvPr>
            <p:ph type="title"/>
          </p:nvPr>
        </p:nvSpPr>
        <p:spPr/>
        <p:txBody>
          <a:bodyPr/>
          <a:lstStyle/>
          <a:p>
            <a:r>
              <a:rPr lang="en-US" dirty="0">
                <a:latin typeface="+mj-lt"/>
              </a:rPr>
              <a:t>Dataset for training (see pink)</a:t>
            </a:r>
          </a:p>
        </p:txBody>
      </p:sp>
      <p:pic>
        <p:nvPicPr>
          <p:cNvPr id="5122"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6531" b="10281"/>
          <a:stretch>
            <a:fillRect/>
          </a:stretch>
        </p:blipFill>
        <p:spPr>
          <a:xfrm>
            <a:off x="672704" y="1296988"/>
            <a:ext cx="7798594" cy="5561012"/>
          </a:xfrm>
        </p:spPr>
      </p:pic>
    </p:spTree>
    <p:extLst>
      <p:ext uri="{BB962C8B-B14F-4D97-AF65-F5344CB8AC3E}">
        <p14:creationId xmlns:p14="http://schemas.microsoft.com/office/powerpoint/2010/main" val="4173527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itle 1"/>
          <p:cNvSpPr>
            <a:spLocks noGrp="1" noChangeArrowheads="1"/>
          </p:cNvSpPr>
          <p:nvPr>
            <p:ph type="title"/>
          </p:nvPr>
        </p:nvSpPr>
        <p:spPr/>
        <p:txBody>
          <a:bodyPr/>
          <a:lstStyle/>
          <a:p>
            <a:r>
              <a:rPr lang="en-US" dirty="0">
                <a:latin typeface="+mj-lt"/>
              </a:rPr>
              <a:t>Data for testing (see pink</a:t>
            </a:r>
            <a:r>
              <a:rPr lang="en-US" dirty="0">
                <a:latin typeface="Calibri Light" charset="0"/>
              </a:rPr>
              <a:t>)</a:t>
            </a:r>
          </a:p>
        </p:txBody>
      </p:sp>
      <p:pic>
        <p:nvPicPr>
          <p:cNvPr id="6146" name="Content Placeholder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7462" b="11285"/>
          <a:stretch>
            <a:fillRect/>
          </a:stretch>
        </p:blipFill>
        <p:spPr>
          <a:xfrm>
            <a:off x="519113" y="1231900"/>
            <a:ext cx="8105775" cy="5645150"/>
          </a:xfrm>
        </p:spPr>
      </p:pic>
    </p:spTree>
    <p:extLst>
      <p:ext uri="{BB962C8B-B14F-4D97-AF65-F5344CB8AC3E}">
        <p14:creationId xmlns:p14="http://schemas.microsoft.com/office/powerpoint/2010/main" val="36233894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and future work</a:t>
            </a:r>
          </a:p>
        </p:txBody>
      </p:sp>
      <p:sp>
        <p:nvSpPr>
          <p:cNvPr id="4" name="Slide Number Placeholder 3"/>
          <p:cNvSpPr>
            <a:spLocks noGrp="1"/>
          </p:cNvSpPr>
          <p:nvPr>
            <p:ph type="sldNum" sz="quarter" idx="12"/>
          </p:nvPr>
        </p:nvSpPr>
        <p:spPr/>
        <p:txBody>
          <a:bodyPr/>
          <a:lstStyle/>
          <a:p>
            <a:fld id="{A5580D42-4309-42CB-9101-536F0D1551A5}" type="slidenum">
              <a:rPr lang="en-US" smtClean="0"/>
              <a:pPr/>
              <a:t>34</a:t>
            </a:fld>
            <a:endParaRPr lang="en-US" dirty="0"/>
          </a:p>
        </p:txBody>
      </p:sp>
    </p:spTree>
    <p:extLst>
      <p:ext uri="{BB962C8B-B14F-4D97-AF65-F5344CB8AC3E}">
        <p14:creationId xmlns:p14="http://schemas.microsoft.com/office/powerpoint/2010/main" val="2647761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 map</a:t>
            </a:r>
          </a:p>
        </p:txBody>
      </p:sp>
      <p:sp>
        <p:nvSpPr>
          <p:cNvPr id="4" name="Slide Number Placeholder 3"/>
          <p:cNvSpPr>
            <a:spLocks noGrp="1"/>
          </p:cNvSpPr>
          <p:nvPr>
            <p:ph type="sldNum" sz="quarter" idx="12"/>
          </p:nvPr>
        </p:nvSpPr>
        <p:spPr/>
        <p:txBody>
          <a:bodyPr/>
          <a:lstStyle/>
          <a:p>
            <a:fld id="{A5580D42-4309-42CB-9101-536F0D1551A5}" type="slidenum">
              <a:rPr lang="en-US" smtClean="0"/>
              <a:pPr/>
              <a:t>4</a:t>
            </a:fld>
            <a:endParaRPr lang="en-US" dirty="0"/>
          </a:p>
        </p:txBody>
      </p:sp>
      <p:pic>
        <p:nvPicPr>
          <p:cNvPr id="5" name="Picture 4" descr="siteim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4204"/>
            <a:ext cx="9144000" cy="5397596"/>
          </a:xfrm>
          <a:prstGeom prst="rect">
            <a:avLst/>
          </a:prstGeom>
        </p:spPr>
      </p:pic>
    </p:spTree>
    <p:extLst>
      <p:ext uri="{BB962C8B-B14F-4D97-AF65-F5344CB8AC3E}">
        <p14:creationId xmlns:p14="http://schemas.microsoft.com/office/powerpoint/2010/main" val="4031523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305800" cy="868362"/>
          </a:xfrm>
        </p:spPr>
        <p:txBody>
          <a:bodyPr/>
          <a:lstStyle/>
          <a:p>
            <a:r>
              <a:rPr lang="en-US" dirty="0"/>
              <a:t>RFI: Static</a:t>
            </a:r>
          </a:p>
        </p:txBody>
      </p:sp>
      <p:sp>
        <p:nvSpPr>
          <p:cNvPr id="4" name="Slide Number Placeholder 3"/>
          <p:cNvSpPr>
            <a:spLocks noGrp="1"/>
          </p:cNvSpPr>
          <p:nvPr>
            <p:ph type="sldNum" sz="quarter" idx="12"/>
          </p:nvPr>
        </p:nvSpPr>
        <p:spPr/>
        <p:txBody>
          <a:bodyPr/>
          <a:lstStyle/>
          <a:p>
            <a:fld id="{A5580D42-4309-42CB-9101-536F0D1551A5}" type="slidenum">
              <a:rPr lang="en-US" smtClean="0"/>
              <a:pPr/>
              <a:t>5</a:t>
            </a:fld>
            <a:endParaRPr lang="en-US" dirty="0"/>
          </a:p>
        </p:txBody>
      </p:sp>
      <p:pic>
        <p:nvPicPr>
          <p:cNvPr id="5" name="Picture 4" descr="rfi_stati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1016000"/>
            <a:ext cx="8991600" cy="5994400"/>
          </a:xfrm>
          <a:prstGeom prst="rect">
            <a:avLst/>
          </a:prstGeom>
        </p:spPr>
      </p:pic>
    </p:spTree>
    <p:extLst>
      <p:ext uri="{BB962C8B-B14F-4D97-AF65-F5344CB8AC3E}">
        <p14:creationId xmlns:p14="http://schemas.microsoft.com/office/powerpoint/2010/main" val="209923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Dynamic RF Scene</a:t>
            </a:r>
            <a:endParaRPr lang="en-CA"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3543" y="2377384"/>
            <a:ext cx="9133114" cy="4480616"/>
          </a:xfrm>
        </p:spPr>
      </p:pic>
      <p:sp>
        <p:nvSpPr>
          <p:cNvPr id="4" name="Slide Number Placeholder 3"/>
          <p:cNvSpPr>
            <a:spLocks noGrp="1"/>
          </p:cNvSpPr>
          <p:nvPr>
            <p:ph type="sldNum" sz="quarter" idx="12"/>
          </p:nvPr>
        </p:nvSpPr>
        <p:spPr/>
        <p:txBody>
          <a:bodyPr/>
          <a:lstStyle/>
          <a:p>
            <a:fld id="{A5580D42-4309-42CB-9101-536F0D1551A5}" type="slidenum">
              <a:rPr lang="en-US" smtClean="0"/>
              <a:pPr/>
              <a:t>6</a:t>
            </a:fld>
            <a:endParaRPr lang="en-US" dirty="0"/>
          </a:p>
        </p:txBody>
      </p:sp>
      <p:sp>
        <p:nvSpPr>
          <p:cNvPr id="6" name="TextBox 5"/>
          <p:cNvSpPr txBox="1"/>
          <p:nvPr/>
        </p:nvSpPr>
        <p:spPr>
          <a:xfrm>
            <a:off x="304800" y="1430718"/>
            <a:ext cx="6096541"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Detection of RFI in time-frequency space. </a:t>
            </a:r>
          </a:p>
          <a:p>
            <a:r>
              <a:rPr lang="en-US" sz="2400" dirty="0"/>
              <a:t>   </a:t>
            </a:r>
            <a:r>
              <a:rPr lang="en-US" sz="2400" dirty="0">
                <a:solidFill>
                  <a:srgbClr val="0000FF"/>
                </a:solidFill>
              </a:rPr>
              <a:t>ML bounding box approach. </a:t>
            </a:r>
            <a:endParaRPr lang="en-CA" sz="2400" dirty="0">
              <a:solidFill>
                <a:srgbClr val="0000FF"/>
              </a:solidFill>
            </a:endParaRPr>
          </a:p>
        </p:txBody>
      </p:sp>
    </p:spTree>
    <p:extLst>
      <p:ext uri="{BB962C8B-B14F-4D97-AF65-F5344CB8AC3E}">
        <p14:creationId xmlns:p14="http://schemas.microsoft.com/office/powerpoint/2010/main" val="179638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Separate the signals by using a bounding box</a:t>
            </a:r>
          </a:p>
        </p:txBody>
      </p:sp>
      <p:sp>
        <p:nvSpPr>
          <p:cNvPr id="4" name="Slide Number Placeholder 3"/>
          <p:cNvSpPr>
            <a:spLocks noGrp="1"/>
          </p:cNvSpPr>
          <p:nvPr>
            <p:ph type="sldNum" sz="quarter" idx="12"/>
          </p:nvPr>
        </p:nvSpPr>
        <p:spPr/>
        <p:txBody>
          <a:bodyPr/>
          <a:lstStyle/>
          <a:p>
            <a:fld id="{A5580D42-4309-42CB-9101-536F0D1551A5}" type="slidenum">
              <a:rPr lang="en-US" smtClean="0"/>
              <a:pPr/>
              <a:t>7</a:t>
            </a:fld>
            <a:endParaRPr lang="en-US" dirty="0"/>
          </a:p>
        </p:txBody>
      </p:sp>
      <p:pic>
        <p:nvPicPr>
          <p:cNvPr id="5" name="Picture 4" descr="RFI_Detection_Exampl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371600"/>
            <a:ext cx="7239000" cy="5405921"/>
          </a:xfrm>
          <a:prstGeom prst="rect">
            <a:avLst/>
          </a:prstGeom>
        </p:spPr>
      </p:pic>
    </p:spTree>
    <p:extLst>
      <p:ext uri="{BB962C8B-B14F-4D97-AF65-F5344CB8AC3E}">
        <p14:creationId xmlns:p14="http://schemas.microsoft.com/office/powerpoint/2010/main" val="4129623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5580D42-4309-42CB-9101-536F0D1551A5}" type="slidenum">
              <a:rPr lang="en-US" smtClean="0"/>
              <a:pPr/>
              <a:t>8</a:t>
            </a:fld>
            <a:endParaRPr lang="en-US" dirty="0"/>
          </a:p>
        </p:txBody>
      </p:sp>
      <p:pic>
        <p:nvPicPr>
          <p:cNvPr id="5" name="Picture 4" descr="YOLONe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455347"/>
            <a:ext cx="9144000" cy="5097853"/>
          </a:xfrm>
          <a:prstGeom prst="rect">
            <a:avLst/>
          </a:prstGeom>
        </p:spPr>
      </p:pic>
    </p:spTree>
    <p:extLst>
      <p:ext uri="{BB962C8B-B14F-4D97-AF65-F5344CB8AC3E}">
        <p14:creationId xmlns:p14="http://schemas.microsoft.com/office/powerpoint/2010/main" val="2190303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Separated signals</a:t>
            </a:r>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676400"/>
            <a:ext cx="9164064" cy="4495800"/>
          </a:xfrm>
        </p:spPr>
      </p:pic>
      <p:sp>
        <p:nvSpPr>
          <p:cNvPr id="4" name="Slide Number Placeholder 3"/>
          <p:cNvSpPr>
            <a:spLocks noGrp="1"/>
          </p:cNvSpPr>
          <p:nvPr>
            <p:ph type="sldNum" sz="quarter" idx="12"/>
          </p:nvPr>
        </p:nvSpPr>
        <p:spPr/>
        <p:txBody>
          <a:bodyPr/>
          <a:lstStyle/>
          <a:p>
            <a:fld id="{A5580D42-4309-42CB-9101-536F0D1551A5}" type="slidenum">
              <a:rPr lang="en-US" smtClean="0"/>
              <a:pPr/>
              <a:t>9</a:t>
            </a:fld>
            <a:endParaRPr lang="en-US" dirty="0"/>
          </a:p>
        </p:txBody>
      </p:sp>
    </p:spTree>
    <p:extLst>
      <p:ext uri="{BB962C8B-B14F-4D97-AF65-F5344CB8AC3E}">
        <p14:creationId xmlns:p14="http://schemas.microsoft.com/office/powerpoint/2010/main" val="4083888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40714</TotalTime>
  <Words>835</Words>
  <Application>Microsoft Macintosh PowerPoint</Application>
  <PresentationFormat>On-screen Show (4:3)</PresentationFormat>
  <Paragraphs>154</Paragraphs>
  <Slides>34</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Towards The Unsupervised Detection of Novel RFI Sources  </vt:lpstr>
      <vt:lpstr>Introduction</vt:lpstr>
      <vt:lpstr>IPSW Questions</vt:lpstr>
      <vt:lpstr>Site map</vt:lpstr>
      <vt:lpstr>RFI: Static</vt:lpstr>
      <vt:lpstr>The Dynamic RF Scene</vt:lpstr>
      <vt:lpstr>Separate the signals by using a bounding box</vt:lpstr>
      <vt:lpstr>PowerPoint Presentation</vt:lpstr>
      <vt:lpstr>Results: Separated signals</vt:lpstr>
      <vt:lpstr>Sample signal types  Short tone burst</vt:lpstr>
      <vt:lpstr>PowerPoint Presentation</vt:lpstr>
      <vt:lpstr>PowerPoint Presentation</vt:lpstr>
      <vt:lpstr>PowerPoint Presentation</vt:lpstr>
      <vt:lpstr>PowerPoint Presentation</vt:lpstr>
      <vt:lpstr>Want to differentiate between different signals</vt:lpstr>
      <vt:lpstr>Cumulants</vt:lpstr>
      <vt:lpstr>PowerPoint Presentation</vt:lpstr>
      <vt:lpstr>Also: Count the number of time and frequency peaks</vt:lpstr>
      <vt:lpstr>Features vector</vt:lpstr>
      <vt:lpstr>PowerPoint Presentation</vt:lpstr>
      <vt:lpstr>PowerPoint Presentation</vt:lpstr>
      <vt:lpstr>                      Hierarchical clustering</vt:lpstr>
      <vt:lpstr>Combine the cluster indices</vt:lpstr>
      <vt:lpstr>Cluster 1:  I = (2,4)</vt:lpstr>
      <vt:lpstr>Cluster 2:  I = (2,2)</vt:lpstr>
      <vt:lpstr>Cluster 3:  I = (1,3)</vt:lpstr>
      <vt:lpstr>Cluster 7:  I = (1,4)</vt:lpstr>
      <vt:lpstr>Cluster 8: I = (1,1)</vt:lpstr>
      <vt:lpstr>Autoencoder approach</vt:lpstr>
      <vt:lpstr>Autoencoder approach</vt:lpstr>
      <vt:lpstr>Full dataset</vt:lpstr>
      <vt:lpstr>Dataset for training (see pink)</vt:lpstr>
      <vt:lpstr>Data for testing (see pink)</vt:lpstr>
      <vt:lpstr>Conclusions and future work</vt:lpstr>
    </vt:vector>
  </TitlesOfParts>
  <Company>NRC - CNRC- CBS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Dana Cranstone</dc:creator>
  <cp:lastModifiedBy>Nicholas Bruce</cp:lastModifiedBy>
  <cp:revision>312</cp:revision>
  <dcterms:created xsi:type="dcterms:W3CDTF">2013-06-12T14:07:13Z</dcterms:created>
  <dcterms:modified xsi:type="dcterms:W3CDTF">2019-08-23T02:37:07Z</dcterms:modified>
</cp:coreProperties>
</file>